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627FD-9B0B-4FA8-9A59-A59F21046B8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39AE6-EAE0-443F-9A32-714F64B54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"/>
            <a:ext cx="8072494" cy="1071546"/>
          </a:xfrm>
        </p:spPr>
        <p:txBody>
          <a:bodyPr>
            <a:normAutofit/>
          </a:bodyPr>
          <a:lstStyle/>
          <a:p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Преподаватель Выдрина Елена Ювинальевна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ОТДЫХА  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928670"/>
            <a:ext cx="8001056" cy="228601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Это  время в течении которого работник свободен от исполнения трудовых обязанностей и которое он может использовать по своему усмотрению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2226" name="Picture 2" descr="http://www.profestori.ru/files/images/porjadok_predostavlenija_oplachivaemogo_otpuska_sotrudnik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43248"/>
            <a:ext cx="5357850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Ежегодные дополнительные оплачиваемые </a:t>
            </a:r>
            <a:r>
              <a:rPr lang="ru-RU" dirty="0"/>
              <a:t>отпуска </a:t>
            </a:r>
            <a:r>
              <a:rPr lang="ru-RU" dirty="0" smtClean="0"/>
              <a:t>предоставляются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работникам, занятым на работах с вредными и (или) опасными условиями труда;</a:t>
            </a:r>
          </a:p>
          <a:p>
            <a:pPr lvl="0"/>
            <a:r>
              <a:rPr lang="ru-RU" dirty="0"/>
              <a:t>работникам, имеющим особый характер работы;</a:t>
            </a:r>
          </a:p>
          <a:p>
            <a:pPr lvl="0"/>
            <a:r>
              <a:rPr lang="ru-RU" dirty="0"/>
              <a:t>работникам с ненормированным рабочим днем;</a:t>
            </a:r>
          </a:p>
          <a:p>
            <a:pPr lvl="0"/>
            <a:r>
              <a:rPr lang="ru-RU" dirty="0"/>
              <a:t>работникам, работающим в районах Крайнего Севера и приравненных к ним местностях;</a:t>
            </a:r>
          </a:p>
          <a:p>
            <a:pPr lvl="0"/>
            <a:r>
              <a:rPr lang="ru-RU" dirty="0"/>
              <a:t>в других случаях, предусмотренных ТК РФ и иными федеральными </a:t>
            </a:r>
            <a:r>
              <a:rPr lang="ru-RU" dirty="0" smtClean="0"/>
              <a:t>законами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Так, дополнительные ежегодные отпуска предоставляются в соответствии с </a:t>
            </a:r>
            <a:r>
              <a:rPr lang="ru-RU" i="1" dirty="0" smtClean="0"/>
              <a:t>Федеральным законом от 10.01.02 №2-ФЗ «О социальных гарантиях гражданам, подвергшимся радиационному воздействию вследствие ядерных испытаний на Семипалатинском полигоне», Федеральным законом от 18.06.01 №77-ФЗ «О предупреждении распространения туберкулеза в Российской Федерации», Законом РФ от 26.06.92 №3132-1 «О статусе судей в Российской Федерации» </a:t>
            </a:r>
            <a:r>
              <a:rPr lang="ru-RU" dirty="0" smtClean="0"/>
              <a:t>и другими федеральными законами.</a:t>
            </a:r>
          </a:p>
          <a:p>
            <a:pPr>
              <a:buNone/>
            </a:pPr>
            <a:r>
              <a:rPr lang="ru-RU" dirty="0" smtClean="0"/>
              <a:t>Работодатели с учетом своих производственных и финансовых возможностей могут самостоятельно устанавливать дополнительные отпуска для работников, если иное не предусмотрено ТК РФ и иными федеральными законами. Порядок и условия предоставления этих отпусков определяются коллективными договорами или локальными нормативными актами, которые принимаются с учетом мнения выборного органа первичной профсоюзной организации.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21510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Ежегодный дополнительный оплачиваемый отпуск предоставляется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работникам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, занятым на работах с вредными и (или) опасными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условиями  труда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Федерального закона от 28.12.2013 г. № 426-ФЗ «О специальной оценке условий труда» </a:t>
            </a:r>
            <a:endParaRPr lang="ru-RU" dirty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Минимальная </a:t>
            </a:r>
            <a:r>
              <a:rPr lang="ru-RU" dirty="0"/>
              <a:t>продолжительность ежегодного дополнительного </a:t>
            </a:r>
            <a:r>
              <a:rPr lang="ru-RU" dirty="0" smtClean="0"/>
              <a:t>оплачиваемого </a:t>
            </a:r>
            <a:r>
              <a:rPr lang="ru-RU" dirty="0"/>
              <a:t>отпуска работникам, занятым на работах с вредными и (или) опасными условиями </a:t>
            </a:r>
            <a:r>
              <a:rPr lang="ru-RU" dirty="0" smtClean="0"/>
              <a:t>труда установлена ст.117 ТК РФ и составляет  не менее  7 календарных дней.</a:t>
            </a:r>
            <a:endParaRPr lang="ru-RU" dirty="0"/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Отдельным </a:t>
            </a:r>
            <a:r>
              <a:rPr lang="ru-RU" dirty="0"/>
              <a:t>категориям работников дополнительный отпуск за работу с вредными условиями труда устанавливается в соответствии с иными </a:t>
            </a:r>
            <a:r>
              <a:rPr lang="ru-RU" dirty="0" smtClean="0"/>
              <a:t>нормативными </a:t>
            </a:r>
            <a:r>
              <a:rPr lang="ru-RU" dirty="0"/>
              <a:t>правовыми актами: </a:t>
            </a:r>
            <a:r>
              <a:rPr lang="ru-RU" i="1" dirty="0"/>
              <a:t>постановлением Совмина СССР и ВЦСПС от 02.07.90 №647 «Об увеличении продолжительности отпусков работникам угольной, сланцевой, горнорудной промышленности и отдельных базовых отраслей народного хозяйства», Федеральным законом от 18.06.01 №77-ФЗ «О </a:t>
            </a:r>
            <a:r>
              <a:rPr lang="ru-RU" i="1" dirty="0" smtClean="0"/>
              <a:t>предупреждении </a:t>
            </a:r>
            <a:r>
              <a:rPr lang="ru-RU" i="1" dirty="0"/>
              <a:t>распространения туберкулеза в Российской Федерации» </a:t>
            </a:r>
            <a:r>
              <a:rPr lang="ru-RU" dirty="0"/>
              <a:t>и др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В стаж работы, дающей право на ежегодные дополнительные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оплачиваемые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отпуска за работу с вредными и (или)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опасными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условиями труда, включается только фактически отработанное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соответствующих условиях время.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5601" name="Picture 1" descr="H:\Кадр.делопроизводство\5ocloc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714884"/>
            <a:ext cx="1714512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/>
              <a:t>Отдельным категориям работников, труд которых связан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особым характером работы</a:t>
            </a:r>
            <a:r>
              <a:rPr lang="ru-RU" dirty="0"/>
              <a:t>, предоставляется ежегодный дополнительный </a:t>
            </a:r>
            <a:r>
              <a:rPr lang="ru-RU" dirty="0" smtClean="0"/>
              <a:t>оплачиваемый </a:t>
            </a:r>
            <a:r>
              <a:rPr lang="ru-RU" dirty="0"/>
              <a:t>отпуск</a:t>
            </a:r>
            <a:r>
              <a:rPr lang="ru-RU" dirty="0" smtClean="0"/>
              <a:t>. (ст. 118 ТК РФ)</a:t>
            </a:r>
            <a:endParaRPr lang="ru-RU" dirty="0"/>
          </a:p>
          <a:p>
            <a:pPr>
              <a:buNone/>
            </a:pPr>
            <a:r>
              <a:rPr lang="ru-RU" dirty="0"/>
              <a:t>Перечень категорий работников, которым устанавливается ежегодный дополнительный оплачиваемый отпуск за особый характер работы, а также минимальная продолжительность этого отпуска и условия его </a:t>
            </a:r>
            <a:r>
              <a:rPr lang="ru-RU" dirty="0" smtClean="0"/>
              <a:t>предоставления </a:t>
            </a:r>
            <a:r>
              <a:rPr lang="ru-RU" dirty="0"/>
              <a:t>определяются Правительством РФ. Постановлением Правительства РФ от 10.12.02 №</a:t>
            </a:r>
            <a:r>
              <a:rPr lang="ru-RU" dirty="0" smtClean="0"/>
              <a:t>8 77 </a:t>
            </a:r>
            <a:r>
              <a:rPr lang="ru-RU" dirty="0"/>
              <a:t>предусмотрено, что особенности режима рабочего </a:t>
            </a:r>
            <a:r>
              <a:rPr lang="ru-RU" dirty="0" smtClean="0"/>
              <a:t>времени </a:t>
            </a:r>
            <a:r>
              <a:rPr lang="ru-RU" dirty="0"/>
              <a:t>и времени отдыха отдельных категорий работников, имеющих особый характер работы, определяются соответствующими федеральными органами исполнительной власти.</a:t>
            </a:r>
          </a:p>
          <a:p>
            <a:pPr>
              <a:buNone/>
            </a:pPr>
            <a:r>
              <a:rPr lang="ru-RU" dirty="0"/>
              <a:t>В настоящее время действуют: </a:t>
            </a:r>
            <a:r>
              <a:rPr lang="ru-RU" i="1" dirty="0"/>
              <a:t>постановление Правительства РФ от 10.12.99 № 1376 «О продолжительности дополнительного отпуска </a:t>
            </a:r>
            <a:r>
              <a:rPr lang="ru-RU" i="1" dirty="0" smtClean="0"/>
              <a:t>сотрудников </a:t>
            </a:r>
            <a:r>
              <a:rPr lang="ru-RU" i="1" dirty="0"/>
              <a:t>таможенных органов Российской Федерации, проходящих службу в районах Крайнего Севера и приравненных к ним местностях, а также в высокогорных, пустынных, безводных районах и других районах с тяжелыми климатическими условиями»; приказ </a:t>
            </a:r>
            <a:r>
              <a:rPr lang="ru-RU" i="1" dirty="0" err="1"/>
              <a:t>Госкомрыболовства</a:t>
            </a:r>
            <a:r>
              <a:rPr lang="ru-RU" i="1" dirty="0"/>
              <a:t> России от 08.08.03 №271 «</a:t>
            </a:r>
            <a:r>
              <a:rPr lang="ru-RU" i="1" dirty="0" err="1" smtClean="0"/>
              <a:t>Обутверждении</a:t>
            </a:r>
            <a:r>
              <a:rPr lang="ru-RU" i="1" dirty="0" smtClean="0"/>
              <a:t> </a:t>
            </a:r>
            <a:r>
              <a:rPr lang="ru-RU" i="1" dirty="0"/>
              <a:t>Положения об особенностях режима рабочего времени и времени отдыха отдельных категорий работников </a:t>
            </a:r>
            <a:r>
              <a:rPr lang="ru-RU" i="1" dirty="0" err="1"/>
              <a:t>рыбохозяйственного</a:t>
            </a:r>
            <a:r>
              <a:rPr lang="ru-RU" i="1" dirty="0"/>
              <a:t> комплекса, имеющих особый характер работы» </a:t>
            </a:r>
            <a:r>
              <a:rPr lang="ru-RU" dirty="0"/>
              <a:t>и др.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429684" cy="592935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Работникам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 ненормированным рабочим днем </a:t>
            </a:r>
            <a:r>
              <a:rPr lang="ru-RU" dirty="0"/>
              <a:t>предоставляется ежегодный дополнительный оплачиваемый отпуск, продолжительность которого определяется коллективным договором или Правилами внутреннего трудового распорядка и который не может быть </a:t>
            </a:r>
            <a:r>
              <a:rPr lang="ru-RU" i="1" dirty="0"/>
              <a:t>менее трех календарных дней</a:t>
            </a:r>
            <a:r>
              <a:rPr lang="ru-RU" i="1" dirty="0" smtClean="0"/>
              <a:t>. (ст. 119 ТК РФ)</a:t>
            </a:r>
            <a:endParaRPr lang="ru-RU" dirty="0"/>
          </a:p>
          <a:p>
            <a:pPr>
              <a:buNone/>
            </a:pPr>
            <a:r>
              <a:rPr lang="ru-RU" dirty="0"/>
              <a:t>Дополнительный отпуск работникам с ненормированным рабочим днем предоставляется в качестве компенсации за нагрузку и работу во внеурочное время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Порядок и условия предоставления ежегодного дополнительного </a:t>
            </a:r>
            <a:r>
              <a:rPr lang="ru-RU" dirty="0" smtClean="0"/>
              <a:t>оплачиваемого </a:t>
            </a:r>
            <a:r>
              <a:rPr lang="ru-RU" dirty="0"/>
              <a:t>отпуска работникам с ненормированным рабочим днем в организациях, финансируемых из федерального бюджета, устанавливается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Правительством </a:t>
            </a:r>
            <a:r>
              <a:rPr lang="ru-RU" dirty="0"/>
              <a:t>РФ,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в </a:t>
            </a:r>
            <a:r>
              <a:rPr lang="ru-RU" dirty="0"/>
              <a:t>организациях, финансируемых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из бюджета субъекта </a:t>
            </a:r>
            <a:r>
              <a:rPr lang="ru-RU" dirty="0"/>
              <a:t>Федерации, -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органами власти </a:t>
            </a:r>
            <a:r>
              <a:rPr lang="ru-RU" dirty="0"/>
              <a:t>субъекта Федерации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      а </a:t>
            </a:r>
            <a:r>
              <a:rPr lang="ru-RU" dirty="0"/>
              <a:t>в организациях</a:t>
            </a:r>
            <a:r>
              <a:rPr lang="ru-RU" dirty="0" smtClean="0"/>
              <a:t>, </a:t>
            </a:r>
            <a:r>
              <a:rPr lang="ru-RU" dirty="0"/>
              <a:t>финансируемых из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местного </a:t>
            </a:r>
            <a:r>
              <a:rPr lang="ru-RU" dirty="0"/>
              <a:t>бюджета,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- </a:t>
            </a:r>
            <a:r>
              <a:rPr lang="ru-RU" dirty="0"/>
              <a:t>органами местного самоуправления.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1201" name="Picture 1" descr="H:\Кадр.делопроизводство\bzp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000504"/>
            <a:ext cx="3571900" cy="28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715436" cy="6429420"/>
          </a:xfrm>
        </p:spPr>
        <p:txBody>
          <a:bodyPr>
            <a:normAutofit fontScale="47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/>
              <a:t>Продолжительность ежегодных основного и дополнительных </a:t>
            </a:r>
            <a:r>
              <a:rPr lang="ru-RU" dirty="0" smtClean="0"/>
              <a:t>оплачиваемых </a:t>
            </a:r>
            <a:r>
              <a:rPr lang="ru-RU" dirty="0"/>
              <a:t>отпусков работников исчисляется в календарных днях и максимальным пределом не ограничивается. </a:t>
            </a:r>
            <a:r>
              <a:rPr lang="ru-RU" dirty="0" smtClean="0"/>
              <a:t> (ст. 120, 121 ТК РФ)</a:t>
            </a:r>
          </a:p>
          <a:p>
            <a:pPr>
              <a:spcBef>
                <a:spcPts val="0"/>
              </a:spcBef>
              <a:buNone/>
            </a:pPr>
            <a:endParaRPr lang="ru-RU" dirty="0" smtClean="0"/>
          </a:p>
          <a:p>
            <a:pPr>
              <a:spcBef>
                <a:spcPts val="0"/>
              </a:spcBef>
              <a:buNone/>
            </a:pPr>
            <a:r>
              <a:rPr lang="ru-RU" b="1" dirty="0" smtClean="0"/>
              <a:t>При </a:t>
            </a:r>
            <a:r>
              <a:rPr lang="ru-RU" b="1" dirty="0"/>
              <a:t>этом нерабочие праздничные дни, </a:t>
            </a:r>
            <a:r>
              <a:rPr lang="ru-RU" b="1" dirty="0" smtClean="0"/>
              <a:t>приходящиеся </a:t>
            </a:r>
            <a:r>
              <a:rPr lang="ru-RU" b="1" dirty="0"/>
              <a:t>на период ежегодного основного или ежегодного дополнительного оплачиваемого отпуска, в число календарных дней отпуска не включаются</a:t>
            </a:r>
            <a:r>
              <a:rPr lang="ru-RU" b="1" dirty="0" smtClean="0"/>
              <a:t>.</a:t>
            </a:r>
          </a:p>
          <a:p>
            <a:pPr>
              <a:buNone/>
            </a:pPr>
            <a:endParaRPr lang="ru-RU" b="1" dirty="0"/>
          </a:p>
          <a:p>
            <a:pPr>
              <a:spcBef>
                <a:spcPts val="0"/>
              </a:spcBef>
              <a:buNone/>
            </a:pPr>
            <a:r>
              <a:rPr lang="ru-RU" dirty="0"/>
              <a:t>При исчислении общей продолжительности ежегодного оплачиваемого отпуска дополнительные оплачиваемые отпуска суммируются с ежегодным основным оплачиваемым отпуском</a:t>
            </a:r>
            <a:r>
              <a:rPr lang="ru-RU" dirty="0" smtClean="0"/>
              <a:t>.</a:t>
            </a:r>
          </a:p>
          <a:p>
            <a:pPr>
              <a:spcBef>
                <a:spcPts val="0"/>
              </a:spcBef>
              <a:buNone/>
            </a:pPr>
            <a:endParaRPr lang="ru-RU" dirty="0"/>
          </a:p>
          <a:p>
            <a:pPr>
              <a:spcBef>
                <a:spcPts val="0"/>
              </a:spcBef>
              <a:buNone/>
            </a:pPr>
            <a:r>
              <a:rPr lang="ru-RU" dirty="0"/>
              <a:t>Оплачиваемый отпуск должен предоставляться работнику ежегодно</a:t>
            </a:r>
            <a:r>
              <a:rPr lang="ru-RU" dirty="0" smtClean="0"/>
              <a:t>.</a:t>
            </a:r>
          </a:p>
          <a:p>
            <a:pPr>
              <a:spcBef>
                <a:spcPts val="0"/>
              </a:spcBef>
              <a:buNone/>
            </a:pPr>
            <a:endParaRPr lang="ru-RU" dirty="0"/>
          </a:p>
          <a:p>
            <a:pPr>
              <a:spcBef>
                <a:spcPts val="0"/>
              </a:spcBef>
              <a:buNone/>
            </a:pPr>
            <a:r>
              <a:rPr lang="ru-RU" dirty="0"/>
              <a:t>Ежегодный оплачиваемый отпуск предоставляется работнику за каждый его рабочий год. Рабочий год составляет </a:t>
            </a:r>
            <a:r>
              <a:rPr lang="ru-RU" i="1" dirty="0"/>
              <a:t>12 месяцев </a:t>
            </a:r>
            <a:r>
              <a:rPr lang="ru-RU" dirty="0"/>
              <a:t>и, в отличие от календарного года, исчисляется не с 1 января, а с даты поступления на работу</a:t>
            </a:r>
            <a:r>
              <a:rPr lang="ru-RU" dirty="0" smtClean="0"/>
              <a:t>.</a:t>
            </a:r>
          </a:p>
          <a:p>
            <a:pPr>
              <a:spcBef>
                <a:spcPts val="0"/>
              </a:spcBef>
              <a:buNone/>
            </a:pPr>
            <a:endParaRPr lang="ru-RU" dirty="0"/>
          </a:p>
          <a:p>
            <a:pPr>
              <a:spcBef>
                <a:spcPts val="0"/>
              </a:spcBef>
              <a:buNone/>
            </a:pPr>
            <a:r>
              <a:rPr lang="ru-RU" dirty="0"/>
              <a:t>Право на использование отпуска за первый год работы возникает у </a:t>
            </a:r>
            <a:r>
              <a:rPr lang="ru-RU" dirty="0" smtClean="0"/>
              <a:t>работника </a:t>
            </a:r>
            <a:r>
              <a:rPr lang="ru-RU" dirty="0"/>
              <a:t>по истечении </a:t>
            </a:r>
            <a:r>
              <a:rPr lang="ru-RU" i="1" dirty="0"/>
              <a:t>6 месяцев </a:t>
            </a:r>
            <a:r>
              <a:rPr lang="ru-RU" dirty="0"/>
              <a:t>непрерывной работы у данного работодателя. По соглашению сторон оплачиваемый отпуск работнику может быть </a:t>
            </a:r>
            <a:r>
              <a:rPr lang="ru-RU" dirty="0" smtClean="0"/>
              <a:t>предоставлен </a:t>
            </a:r>
            <a:r>
              <a:rPr lang="ru-RU" dirty="0"/>
              <a:t>и до истечения 6 месяцев.</a:t>
            </a:r>
          </a:p>
          <a:p>
            <a:pPr>
              <a:buNone/>
            </a:pPr>
            <a:r>
              <a:rPr lang="ru-RU" i="1" dirty="0"/>
              <a:t>До истечения 6 месяцев </a:t>
            </a:r>
            <a:r>
              <a:rPr lang="ru-RU" dirty="0"/>
              <a:t>непрерывной работы оплачиваемый отпуск по </a:t>
            </a:r>
            <a:r>
              <a:rPr lang="ru-RU" i="1" dirty="0"/>
              <a:t>заявлению </a:t>
            </a:r>
            <a:r>
              <a:rPr lang="ru-RU" dirty="0"/>
              <a:t>работника должен быть предоставлен:</a:t>
            </a:r>
          </a:p>
          <a:p>
            <a:pPr lvl="0"/>
            <a:r>
              <a:rPr lang="ru-RU" dirty="0"/>
              <a:t>женщинам - перед отпуском по беременности и родам или </a:t>
            </a:r>
            <a:r>
              <a:rPr lang="ru-RU" dirty="0" smtClean="0"/>
              <a:t>непосредственно </a:t>
            </a:r>
            <a:r>
              <a:rPr lang="ru-RU" dirty="0"/>
              <a:t>после него;</a:t>
            </a:r>
          </a:p>
          <a:p>
            <a:pPr lvl="0"/>
            <a:r>
              <a:rPr lang="ru-RU" dirty="0"/>
              <a:t>работникам в возрасте до 18 лет;</a:t>
            </a:r>
          </a:p>
          <a:p>
            <a:pPr lvl="0"/>
            <a:r>
              <a:rPr lang="ru-RU" dirty="0"/>
              <a:t>работникам, усыновившим ребенка (детей) в возрасте до 3 месяцев;</a:t>
            </a:r>
          </a:p>
          <a:p>
            <a:pPr lvl="0"/>
            <a:r>
              <a:rPr lang="ru-RU" dirty="0"/>
              <a:t>в других случаях, предусмотренных федеральными законами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Отпуск за второй и последующие годы работы может предоставляться в любое время рабочего года в соответствии с очередностью предоставления ежегодных оплачиваемых отпусков, установленной у данного работодателя</a:t>
            </a:r>
            <a:r>
              <a:rPr lang="ru-RU" dirty="0" smtClean="0"/>
              <a:t>.</a:t>
            </a:r>
            <a:endParaRPr lang="ru-RU" dirty="0"/>
          </a:p>
          <a:p>
            <a:pPr>
              <a:buNone/>
            </a:pPr>
            <a:r>
              <a:rPr lang="ru-RU" dirty="0"/>
              <a:t>Запрещается </a:t>
            </a:r>
            <a:r>
              <a:rPr lang="ru-RU" dirty="0" err="1"/>
              <a:t>непредоставление</a:t>
            </a:r>
            <a:r>
              <a:rPr lang="ru-RU" dirty="0"/>
              <a:t> ежегодного оплачиваемого отпуска в </a:t>
            </a:r>
            <a:r>
              <a:rPr lang="ru-RU" dirty="0" smtClean="0"/>
              <a:t>течение </a:t>
            </a:r>
            <a:r>
              <a:rPr lang="ru-RU" dirty="0"/>
              <a:t>двух лет подряд, а также </a:t>
            </a:r>
            <a:r>
              <a:rPr lang="ru-RU" dirty="0" err="1"/>
              <a:t>непредоставление</a:t>
            </a:r>
            <a:r>
              <a:rPr lang="ru-RU" dirty="0"/>
              <a:t> ежегодного оплачиваемого отпуска работникам в возрасте до 18 лет и работникам, занятым на работах с вредными и (или) опасными условиями труда.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/>
          </a:bodyPr>
          <a:lstStyle/>
          <a:p>
            <a:r>
              <a:rPr lang="ru-RU" sz="3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Отпуск без сохранения заработной платы</a:t>
            </a:r>
            <a:endParaRPr lang="ru-RU" sz="30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/>
              <a:t>Продолжительность </a:t>
            </a:r>
            <a:r>
              <a:rPr lang="ru-RU" dirty="0" smtClean="0"/>
              <a:t>определяется </a:t>
            </a:r>
            <a:r>
              <a:rPr lang="ru-RU" dirty="0"/>
              <a:t>соглашением между работником и работодателем в зависимости от обстоятельств (причин), по которым возникла необходимость в таком отпуске.</a:t>
            </a:r>
          </a:p>
          <a:p>
            <a:pPr>
              <a:buNone/>
            </a:pPr>
            <a:r>
              <a:rPr lang="ru-RU" dirty="0"/>
              <a:t>Отпуск без сохранения заработной платы по письменному заявлению работника может быть предоставлен ему только при наличии уважительной причины, которую он должен указать в своем заявлении. Является ли причина уважительной - решает работодатель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Работодатель обязан на основании письменного заявления работника предоставить отпуск без сохранения заработной платы:</a:t>
            </a:r>
          </a:p>
          <a:p>
            <a:r>
              <a:rPr lang="ru-RU" dirty="0" smtClean="0"/>
              <a:t>участникам </a:t>
            </a:r>
            <a:r>
              <a:rPr lang="ru-RU" dirty="0"/>
              <a:t>Великой Отечественной войны - до 35 календарных </a:t>
            </a:r>
            <a:r>
              <a:rPr lang="ru-RU" dirty="0" smtClean="0"/>
              <a:t>дней в </a:t>
            </a:r>
            <a:r>
              <a:rPr lang="ru-RU" dirty="0"/>
              <a:t>году;</a:t>
            </a:r>
          </a:p>
          <a:p>
            <a:r>
              <a:rPr lang="ru-RU" dirty="0" smtClean="0"/>
              <a:t>работающим </a:t>
            </a:r>
            <a:r>
              <a:rPr lang="ru-RU" dirty="0"/>
              <a:t>пенсионерам по старости (по возрасту) - до 14 календарных дней в году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родителям </a:t>
            </a:r>
            <a:r>
              <a:rPr lang="ru-RU" dirty="0"/>
              <a:t>и женам (мужьям) военнослужащих, погибших или умерших вследствие ранения, контузии или увечья, полученных при исполнении обязанностей военной службы, либо вследствие заболевания, связанного с прохождением военной службы, - до 14 календарных дней в году;</a:t>
            </a:r>
          </a:p>
          <a:p>
            <a:pPr lvl="0"/>
            <a:r>
              <a:rPr lang="ru-RU" dirty="0" smtClean="0"/>
              <a:t>работающим </a:t>
            </a:r>
            <a:r>
              <a:rPr lang="ru-RU" dirty="0"/>
              <a:t>инвалидам - до 60 календарных дней в году;</a:t>
            </a:r>
          </a:p>
          <a:p>
            <a:pPr lvl="0"/>
            <a:r>
              <a:rPr lang="ru-RU" dirty="0"/>
              <a:t>работникам в случаях рождения ребенка, регистрации брака, смерти близких родственников - до 5 календарных дней;</a:t>
            </a:r>
          </a:p>
          <a:p>
            <a:pPr lvl="0"/>
            <a:r>
              <a:rPr lang="ru-RU" dirty="0"/>
              <a:t>в других случаях, предусмотренных ТК РФ, иными федеральными законами либо коллективным договором</a:t>
            </a:r>
            <a:r>
              <a:rPr lang="ru-RU" dirty="0" smtClean="0"/>
              <a:t>.</a:t>
            </a:r>
          </a:p>
          <a:p>
            <a:pPr lvl="0"/>
            <a:endParaRPr lang="ru-RU" dirty="0"/>
          </a:p>
          <a:p>
            <a:pPr>
              <a:buNone/>
            </a:pPr>
            <a:r>
              <a:rPr lang="ru-RU" dirty="0"/>
              <a:t>Согласно ст. 121 ТК РФ время предоставляемых по просьбе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работника </a:t>
            </a:r>
            <a:r>
              <a:rPr lang="ru-RU" dirty="0"/>
              <a:t>отпусков без сохранения заработной платы </a:t>
            </a:r>
            <a:r>
              <a:rPr lang="ru-RU" dirty="0" smtClean="0"/>
              <a:t>общей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продолжительностью более 14 календарных дней в течение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рабочего </a:t>
            </a:r>
            <a:r>
              <a:rPr lang="ru-RU" dirty="0"/>
              <a:t>года не включается в стаж работы, дающий право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на </a:t>
            </a:r>
            <a:r>
              <a:rPr lang="ru-RU" dirty="0"/>
              <a:t>ежегодный основной оплачиваемый отпуск.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9153" name="Picture 1" descr="H:\Кадр.делопроизводство\tat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714884"/>
            <a:ext cx="2857500" cy="1962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(распоряжение) о предоставлении отпуска работнику, об отмене ранее изданного приказа о предоставлении отпуска, о продлении отпуска, о замене неиспользованного отпуска денежной компенсацией должен быть надлежащим образом оформлен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3571900" cy="5357826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500" i="1" dirty="0"/>
              <a:t>Приказ (распоряжение) </a:t>
            </a:r>
            <a:r>
              <a:rPr lang="ru-RU" sz="4500" dirty="0"/>
              <a:t>о предоставлении отпуска работнику оформляется на бланке унифицированной формы, утв. </a:t>
            </a:r>
            <a:r>
              <a:rPr lang="ru-RU" sz="4500" i="1" dirty="0"/>
              <a:t>постановлением Госкомстата России от 05.01.04 № 1 </a:t>
            </a:r>
            <a:r>
              <a:rPr lang="ru-RU" sz="4500" dirty="0"/>
              <a:t>(форма №Т-6, №Т-6а).</a:t>
            </a:r>
          </a:p>
          <a:p>
            <a:pPr>
              <a:buNone/>
            </a:pPr>
            <a:r>
              <a:rPr lang="ru-RU" sz="4500" i="1" dirty="0" smtClean="0"/>
              <a:t>Приказ </a:t>
            </a:r>
            <a:r>
              <a:rPr lang="ru-RU" sz="4500" i="1" dirty="0"/>
              <a:t>(распоряжение) </a:t>
            </a:r>
            <a:r>
              <a:rPr lang="ru-RU" sz="4500" dirty="0"/>
              <a:t>об отмене ранее изданного приказа о </a:t>
            </a:r>
            <a:r>
              <a:rPr lang="ru-RU" sz="4500" dirty="0" smtClean="0"/>
              <a:t>предоставлении </a:t>
            </a:r>
            <a:r>
              <a:rPr lang="ru-RU" sz="4500" dirty="0"/>
              <a:t>отпуска, а также </a:t>
            </a:r>
            <a:r>
              <a:rPr lang="ru-RU" sz="4500" i="1" dirty="0"/>
              <a:t>приказ (распоряжение) </a:t>
            </a:r>
            <a:r>
              <a:rPr lang="ru-RU" sz="4500" dirty="0"/>
              <a:t>о замене неиспользованного отпуска денежной компенсацией оформляется в произвольной текстовой форме на бланке приказов (распоряжений), использующихся у работодателя </a:t>
            </a:r>
            <a:r>
              <a:rPr lang="ru-RU" sz="4500" dirty="0" smtClean="0"/>
              <a:t>.</a:t>
            </a:r>
          </a:p>
          <a:p>
            <a:pPr>
              <a:buNone/>
            </a:pPr>
            <a:r>
              <a:rPr lang="ru-RU" sz="4500" dirty="0"/>
              <a:t>Ознакомить работника с приказом (распоряжением)</a:t>
            </a:r>
          </a:p>
          <a:p>
            <a:pPr>
              <a:buNone/>
            </a:pPr>
            <a:r>
              <a:rPr lang="ru-RU" sz="4500" dirty="0"/>
              <a:t>С приказом (распоряжением) работник должен быть ознакомлен под </a:t>
            </a:r>
            <a:r>
              <a:rPr lang="ru-RU" sz="4500" dirty="0" smtClean="0"/>
              <a:t>роспись</a:t>
            </a:r>
            <a:r>
              <a:rPr lang="ru-RU" sz="4500" dirty="0"/>
              <a:t>. По письменному </a:t>
            </a:r>
            <a:r>
              <a:rPr lang="ru-RU" sz="4500" i="1" dirty="0"/>
              <a:t>заявлению </a:t>
            </a:r>
            <a:r>
              <a:rPr lang="ru-RU" sz="4500" dirty="0"/>
              <a:t>работника работодатель обязан выдать ему надлежащим образом заверенную копию указанного приказа (распоряжения) (ст. 62 ТК РФ).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214810" y="1428736"/>
          <a:ext cx="4572032" cy="5429264"/>
        </p:xfrm>
        <a:graphic>
          <a:graphicData uri="http://schemas.openxmlformats.org/presentationml/2006/ole">
            <p:oleObj spid="_x0000_s1026" name="Document" r:id="rId3" imgW="5251372" imgH="7611015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расчета оплаты отпуска должна быть оформлена записка-расчет о предоставлении отпуска работнику (форма №Т-60)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3786214" cy="514353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600" i="1" dirty="0"/>
              <a:t>Записка-расчет </a:t>
            </a:r>
            <a:r>
              <a:rPr lang="ru-RU" sz="3600" dirty="0"/>
              <a:t>о предоставлении отпуска работнику оформляется на </a:t>
            </a:r>
            <a:r>
              <a:rPr lang="ru-RU" sz="3600" dirty="0" smtClean="0"/>
              <a:t>бланке </a:t>
            </a:r>
            <a:r>
              <a:rPr lang="ru-RU" sz="3600" dirty="0"/>
              <a:t>унифицированной формы, утв. </a:t>
            </a:r>
            <a:r>
              <a:rPr lang="ru-RU" sz="3600" i="1" dirty="0"/>
              <a:t>постановлением Госкомстата России от 05.01.04 №1 </a:t>
            </a:r>
            <a:r>
              <a:rPr lang="ru-RU" sz="3600" dirty="0"/>
              <a:t>(форма №Т-60).</a:t>
            </a:r>
          </a:p>
          <a:p>
            <a:pPr>
              <a:buNone/>
            </a:pPr>
            <a:r>
              <a:rPr lang="ru-RU" sz="3600" dirty="0"/>
              <a:t>Работник отдела кадров заполняет лицевую сторону записки-расчета о предоставлении отпуска работнику и передает ее в бухгалтерию для расчета оплаты отпуска.</a:t>
            </a:r>
          </a:p>
          <a:p>
            <a:pPr>
              <a:buNone/>
            </a:pPr>
            <a:r>
              <a:rPr lang="ru-RU" sz="3600" dirty="0"/>
              <a:t>Срок оформления записки-расчета должен быть таким, чтобы оплата отпуска была произведена работодателем </a:t>
            </a:r>
            <a:r>
              <a:rPr lang="ru-RU" sz="3600" i="1" dirty="0"/>
              <a:t>не позднее чем за три дня </a:t>
            </a:r>
            <a:r>
              <a:rPr lang="ru-RU" sz="3600" dirty="0"/>
              <a:t>до его начала. Порядок оформления записки-расчета о предоставлении отпуска работнику может быть утвержден в одном из локальных нормативных актов.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143372" y="1357298"/>
          <a:ext cx="4572032" cy="5357850"/>
        </p:xfrm>
        <a:graphic>
          <a:graphicData uri="http://schemas.openxmlformats.org/presentationml/2006/ole">
            <p:oleObj spid="_x0000_s2050" name="Document" r:id="rId3" imgW="5442943" imgH="7504091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25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Вся информация об отпуске работника должна вноситься в график отпусков (форма №Т-7)</a:t>
            </a:r>
            <a:br>
              <a:rPr lang="ru-RU" sz="25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5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264320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i="1" dirty="0"/>
              <a:t>График отпусков </a:t>
            </a:r>
            <a:r>
              <a:rPr lang="ru-RU" dirty="0"/>
              <a:t>оформляется на бланке унифицированной формы, утв. </a:t>
            </a:r>
            <a:r>
              <a:rPr lang="ru-RU" i="1" dirty="0" smtClean="0"/>
              <a:t>постановлением </a:t>
            </a:r>
            <a:r>
              <a:rPr lang="ru-RU" i="1" dirty="0"/>
              <a:t>Госкомстата России от 05.01.04 № 1 </a:t>
            </a:r>
            <a:r>
              <a:rPr lang="ru-RU" dirty="0"/>
              <a:t>(форма №Т-7).</a:t>
            </a:r>
          </a:p>
          <a:p>
            <a:pPr>
              <a:buNone/>
            </a:pPr>
            <a:r>
              <a:rPr lang="ru-RU" dirty="0"/>
              <a:t>Информация об использовании отпуска вносится работником кадровой службы в </a:t>
            </a:r>
            <a:r>
              <a:rPr lang="ru-RU" i="1" dirty="0"/>
              <a:t>график отпусков </a:t>
            </a:r>
            <a:r>
              <a:rPr lang="ru-RU" dirty="0"/>
              <a:t>в столбец </a:t>
            </a:r>
            <a:r>
              <a:rPr lang="ru-RU" dirty="0" smtClean="0"/>
              <a:t> 7 </a:t>
            </a:r>
            <a:r>
              <a:rPr lang="ru-RU" dirty="0"/>
              <a:t>«Дата отпуска фактическая» после окончания отпуска.</a:t>
            </a:r>
          </a:p>
          <a:p>
            <a:pPr>
              <a:buNone/>
            </a:pPr>
            <a:r>
              <a:rPr lang="ru-RU" dirty="0"/>
              <a:t>Информация о перенесении отпуска вносится работником кадровой службы в </a:t>
            </a:r>
            <a:r>
              <a:rPr lang="ru-RU" i="1" dirty="0"/>
              <a:t>график отпусков </a:t>
            </a:r>
            <a:r>
              <a:rPr lang="ru-RU" dirty="0"/>
              <a:t>в столбцы 8 и 9 с указанием документа, который послужил основанием перенесения отпуска, и даты предполагаемого отпуска.</a:t>
            </a:r>
          </a:p>
          <a:p>
            <a:endParaRPr lang="ru-RU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142976" y="2932113"/>
          <a:ext cx="6715172" cy="3925887"/>
        </p:xfrm>
        <a:graphic>
          <a:graphicData uri="http://schemas.openxmlformats.org/presentationml/2006/ole">
            <p:oleObj spid="_x0000_s3074" name="Document" r:id="rId3" imgW="5960439" imgH="3925571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Учет всех видов отпусков ведется в личной карточке работника (форма №Т-2)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3500462" cy="542928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i="1" dirty="0"/>
              <a:t>Личная карточка работника </a:t>
            </a:r>
            <a:r>
              <a:rPr lang="ru-RU" dirty="0"/>
              <a:t>оформляется на бланке унифицированной </a:t>
            </a:r>
            <a:r>
              <a:rPr lang="ru-RU" dirty="0" smtClean="0"/>
              <a:t>формы</a:t>
            </a:r>
            <a:r>
              <a:rPr lang="ru-RU" dirty="0"/>
              <a:t>, утв. </a:t>
            </a:r>
            <a:r>
              <a:rPr lang="ru-RU" i="1" dirty="0"/>
              <a:t>постановлением Госкомстата России от 05.01.04 № 1 </a:t>
            </a:r>
            <a:r>
              <a:rPr lang="ru-RU" dirty="0"/>
              <a:t>(форма №Т-2).</a:t>
            </a:r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/>
              <a:t>разделе VIII «Отпуск» </a:t>
            </a:r>
            <a:r>
              <a:rPr lang="ru-RU" i="1" dirty="0"/>
              <a:t>личной карточки работника </a:t>
            </a:r>
            <a:r>
              <a:rPr lang="ru-RU" dirty="0"/>
              <a:t>ведется учет всех видов отпусков, предоставляемых работнику в период работы у работодателя.</a:t>
            </a:r>
          </a:p>
          <a:p>
            <a:pPr>
              <a:buNone/>
            </a:pPr>
            <a:r>
              <a:rPr lang="ru-RU" dirty="0"/>
              <a:t>Информация об использовании отпуска любого вида вносится работником кадровой службы </a:t>
            </a:r>
            <a:r>
              <a:rPr lang="ru-RU" i="1" dirty="0"/>
              <a:t>в личную карточку работника </a:t>
            </a:r>
            <a:r>
              <a:rPr lang="ru-RU" dirty="0"/>
              <a:t>после окончания отпуска.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000496" y="928670"/>
          <a:ext cx="4786346" cy="5929330"/>
        </p:xfrm>
        <a:graphic>
          <a:graphicData uri="http://schemas.openxmlformats.org/presentationml/2006/ole">
            <p:oleObj spid="_x0000_s4098" name="Document" r:id="rId3" imgW="5289759" imgH="7656736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времени отдыха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785794"/>
            <a:ext cx="3643338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отдыха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714488"/>
            <a:ext cx="364333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перерывы в течение рабочего дня (смены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2571744"/>
            <a:ext cx="3286148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ежедневный (междусменный) отдых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3357562"/>
            <a:ext cx="3357586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выходные дни (еженедельный непрерывный </a:t>
            </a:r>
            <a:r>
              <a:rPr lang="ru-RU" dirty="0" smtClean="0"/>
              <a:t>отдых)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286256"/>
            <a:ext cx="3214710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нерабочие праздничные дни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5143512"/>
            <a:ext cx="3000396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отпуска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4" idx="2"/>
            <a:endCxn id="5" idx="0"/>
          </p:cNvCxnSpPr>
          <p:nvPr/>
        </p:nvCxnSpPr>
        <p:spPr>
          <a:xfrm rot="5400000">
            <a:off x="3178959" y="214290"/>
            <a:ext cx="428628" cy="2571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rot="5400000">
            <a:off x="3768323" y="1660910"/>
            <a:ext cx="1285884" cy="5357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 rot="16200000" flipH="1">
            <a:off x="3946917" y="2018099"/>
            <a:ext cx="2000264" cy="5357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</p:cNvCxnSpPr>
          <p:nvPr/>
        </p:nvCxnSpPr>
        <p:spPr>
          <a:xfrm rot="16200000" flipH="1">
            <a:off x="4196950" y="1768066"/>
            <a:ext cx="2928958" cy="1964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</p:cNvCxnSpPr>
          <p:nvPr/>
        </p:nvCxnSpPr>
        <p:spPr>
          <a:xfrm rot="16200000" flipH="1">
            <a:off x="4554140" y="1410876"/>
            <a:ext cx="3786214" cy="35361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297" name="Picture 1" descr="H:\Кадр.делопроизводство\1310920079_0_2de3_81e67f07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1571611"/>
            <a:ext cx="2143110" cy="1571637"/>
          </a:xfrm>
          <a:prstGeom prst="rect">
            <a:avLst/>
          </a:prstGeom>
          <a:noFill/>
        </p:spPr>
      </p:pic>
      <p:pic>
        <p:nvPicPr>
          <p:cNvPr id="55298" name="Picture 2" descr="H:\Кадр.делопроизводство\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500570"/>
            <a:ext cx="2286016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Предоставление </a:t>
            </a:r>
            <a:b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ежегодного оплачиваемого отпуска</a:t>
            </a:r>
            <a:endParaRPr lang="ru-RU" sz="35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472518" cy="521497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Очередность </a:t>
            </a:r>
            <a:r>
              <a:rPr lang="ru-RU" dirty="0"/>
              <a:t>предоставления оплачиваемых отпусков определяется ежегодно в соответствии с графиком отпусков, утверждаемым </a:t>
            </a:r>
            <a:r>
              <a:rPr lang="ru-RU" dirty="0" smtClean="0"/>
              <a:t>работодателем </a:t>
            </a:r>
            <a:r>
              <a:rPr lang="ru-RU" dirty="0"/>
              <a:t>с учетом мнения выборного органа первичной профсоюзной организации </a:t>
            </a:r>
            <a:r>
              <a:rPr lang="ru-RU" i="1" dirty="0"/>
              <a:t>не позднее чем за две недели </a:t>
            </a:r>
            <a:r>
              <a:rPr lang="ru-RU" dirty="0"/>
              <a:t>до наступления календарного года в порядке, установленном ст. 372 ТК РФ для принятия локальных нормативных актов.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По </a:t>
            </a:r>
            <a:r>
              <a:rPr lang="ru-RU" dirty="0"/>
              <a:t>соглашению сторон ежегодный оплачиваемый отпуск может </a:t>
            </a:r>
            <a:r>
              <a:rPr lang="ru-RU" dirty="0" smtClean="0"/>
              <a:t>предоставляться </a:t>
            </a:r>
          </a:p>
          <a:p>
            <a:pPr>
              <a:buNone/>
            </a:pPr>
            <a:r>
              <a:rPr lang="ru-RU" dirty="0" smtClean="0"/>
              <a:t>     не </a:t>
            </a:r>
            <a:r>
              <a:rPr lang="ru-RU" dirty="0"/>
              <a:t>по графику отпусков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i="1" dirty="0"/>
              <a:t>График отпусков </a:t>
            </a:r>
            <a:r>
              <a:rPr lang="ru-RU" dirty="0"/>
              <a:t>обязателен как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для </a:t>
            </a:r>
            <a:r>
              <a:rPr lang="ru-RU" dirty="0"/>
              <a:t>работодателя, так и для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работника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52225" name="Picture 1" descr="H:\Кадр.делопроизводство\69-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500570"/>
            <a:ext cx="3251200" cy="2179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1.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Предоставление ежегодного оплачиваемого отпуска в соответствии с графиком отпусков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14357"/>
            <a:ext cx="8543956" cy="428627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Составляем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утверждаем график отпусков</a:t>
            </a:r>
          </a:p>
          <a:p>
            <a:pPr>
              <a:buNone/>
            </a:pPr>
            <a:r>
              <a:rPr lang="ru-RU" dirty="0"/>
              <a:t>График отпусков - обязательный локальный нормативный акт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  <a:p>
            <a:r>
              <a:rPr lang="ru-RU" dirty="0"/>
              <a:t>Составить график отпусков</a:t>
            </a:r>
          </a:p>
          <a:p>
            <a:pPr>
              <a:buNone/>
            </a:pPr>
            <a:r>
              <a:rPr lang="ru-RU" dirty="0"/>
              <a:t>В составлении графика отпусков, как правило, участвуют все заинтересованные стороны, в т.ч. работники, их непосредственные руководители, руководители структурных подразделений, кадровая служба и т.д., хотя работодатель имеет право утвердить его с учетом мнения только выборного органа первичной профсоюзной организации.</a:t>
            </a:r>
          </a:p>
          <a:p>
            <a:pPr>
              <a:buNone/>
            </a:pPr>
            <a:r>
              <a:rPr lang="ru-RU" dirty="0"/>
              <a:t>При составлении графика отпусков работодателю необходимо учитывать право отдельных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категорий </a:t>
            </a:r>
            <a:r>
              <a:rPr lang="ru-RU" dirty="0"/>
              <a:t>работников на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предоставление </a:t>
            </a:r>
          </a:p>
          <a:p>
            <a:pPr>
              <a:buNone/>
            </a:pPr>
            <a:r>
              <a:rPr lang="ru-RU" dirty="0" smtClean="0"/>
              <a:t>ежегодного </a:t>
            </a:r>
          </a:p>
          <a:p>
            <a:pPr>
              <a:buNone/>
            </a:pPr>
            <a:r>
              <a:rPr lang="ru-RU" dirty="0" smtClean="0"/>
              <a:t>оплачиваемого </a:t>
            </a:r>
          </a:p>
          <a:p>
            <a:pPr>
              <a:buNone/>
            </a:pPr>
            <a:r>
              <a:rPr lang="ru-RU" dirty="0" smtClean="0"/>
              <a:t>отпуска </a:t>
            </a:r>
            <a:r>
              <a:rPr lang="ru-RU" dirty="0"/>
              <a:t>по их желанию </a:t>
            </a:r>
            <a:r>
              <a:rPr lang="ru-RU" dirty="0" smtClean="0"/>
              <a:t>в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удобное для них время.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2786050" y="2928934"/>
          <a:ext cx="6357951" cy="4071966"/>
        </p:xfrm>
        <a:graphic>
          <a:graphicData uri="http://schemas.openxmlformats.org/presentationml/2006/ole">
            <p:oleObj spid="_x0000_s5122" name="Document" r:id="rId3" imgW="5960439" imgH="3925571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Согласовать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график отпусков с выборным органом первичной профсоюзной организации</a:t>
            </a:r>
          </a:p>
          <a:p>
            <a:pPr>
              <a:buNone/>
            </a:pPr>
            <a:r>
              <a:rPr lang="ru-RU" dirty="0"/>
              <a:t>При наличии у работодателя первичной профсоюзной организации он обязан при утверждении графика отпусков учесть мнение выборного органа первичной профсоюзной организации</a:t>
            </a:r>
            <a:r>
              <a:rPr lang="ru-RU" dirty="0" smtClean="0"/>
              <a:t>. (ст. 29 и 31 ТК РФ)</a:t>
            </a:r>
            <a:endParaRPr lang="ru-RU" dirty="0"/>
          </a:p>
          <a:p>
            <a:pPr>
              <a:buNone/>
            </a:pPr>
            <a:r>
              <a:rPr lang="ru-RU" dirty="0" smtClean="0"/>
              <a:t>Если </a:t>
            </a:r>
            <a:r>
              <a:rPr lang="ru-RU" dirty="0"/>
              <a:t>у работодателя первичной профсоюзной организации нет, он имеет право утверждать график отпусков самостоятельно.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Утвердить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график отпусков приказом (распоряжением) работодателя</a:t>
            </a:r>
          </a:p>
          <a:p>
            <a:pPr>
              <a:buNone/>
            </a:pPr>
            <a:r>
              <a:rPr lang="ru-RU" dirty="0"/>
              <a:t>График отпусков должен быть утвержден </a:t>
            </a:r>
            <a:r>
              <a:rPr lang="ru-RU" i="1" dirty="0"/>
              <a:t>приказом (распоряжением) </a:t>
            </a:r>
            <a:r>
              <a:rPr lang="ru-RU" dirty="0" smtClean="0"/>
              <a:t>работодателя </a:t>
            </a:r>
            <a:r>
              <a:rPr lang="ru-RU" i="1" dirty="0"/>
              <a:t>не позднее чем за две недели </a:t>
            </a:r>
            <a:r>
              <a:rPr lang="ru-RU" dirty="0"/>
              <a:t>до наступления календарного года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Ознакомить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работников с графиком отпусков</a:t>
            </a:r>
          </a:p>
          <a:p>
            <a:pPr>
              <a:buNone/>
            </a:pPr>
            <a:r>
              <a:rPr lang="ru-RU" dirty="0"/>
              <a:t>После утверждения графика отпусков работодатель знакомит с ним работников под роспись.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3714776" cy="62865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2.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Извещение работника о времени начала отпуска</a:t>
            </a:r>
          </a:p>
          <a:p>
            <a:pPr>
              <a:buNone/>
            </a:pPr>
            <a:r>
              <a:rPr lang="ru-RU" dirty="0"/>
              <a:t>Извещение работника под роспись о времени начала отпуска работодатель может произвести </a:t>
            </a:r>
            <a:r>
              <a:rPr lang="ru-RU" i="1" dirty="0"/>
              <a:t>уведомлением.</a:t>
            </a:r>
            <a:endParaRPr lang="ru-RU" dirty="0"/>
          </a:p>
          <a:p>
            <a:pPr>
              <a:buNone/>
            </a:pPr>
            <a:r>
              <a:rPr lang="ru-RU" dirty="0"/>
              <a:t>Кроме того, извещение работника может быть произведено не </a:t>
            </a:r>
            <a:r>
              <a:rPr lang="ru-RU" dirty="0" smtClean="0"/>
              <a:t>отдельным </a:t>
            </a:r>
            <a:r>
              <a:rPr lang="ru-RU" dirty="0"/>
              <a:t>документом (уведомлением), а непосредственно путем ознакомления с приказом (распоряжением) о предоставлении отпуска. В этом варианте извещения работника есть риск, что при изменении ситуации у работодателя или работника придется отменять приказ, который необходимо тогда издать </a:t>
            </a:r>
            <a:r>
              <a:rPr lang="ru-RU" i="1" dirty="0"/>
              <a:t>не позднее, чем за две недели </a:t>
            </a:r>
            <a:r>
              <a:rPr lang="ru-RU" dirty="0"/>
              <a:t>до начала отпуска.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286248" y="357166"/>
          <a:ext cx="4643470" cy="5786478"/>
        </p:xfrm>
        <a:graphic>
          <a:graphicData uri="http://schemas.openxmlformats.org/presentationml/2006/ole">
            <p:oleObj spid="_x0000_s6146" name="Document" r:id="rId3" imgW="5088410" imgH="7504091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3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Издаем приказ (распоряжение) о предоставлении отпуска</a:t>
            </a:r>
          </a:p>
          <a:p>
            <a:pPr>
              <a:buNone/>
            </a:pPr>
            <a:r>
              <a:rPr lang="ru-RU" dirty="0" smtClean="0"/>
              <a:t>Основанием </a:t>
            </a:r>
            <a:r>
              <a:rPr lang="ru-RU" dirty="0"/>
              <a:t>для издания приказа (распоряжения) о предоставлении работнику отпуска является график отпусков.</a:t>
            </a:r>
          </a:p>
          <a:p>
            <a:pPr>
              <a:buNone/>
            </a:pPr>
            <a:r>
              <a:rPr lang="ru-RU" dirty="0"/>
              <a:t>В бланке унифицированной формы №Т-6 заполняются разделы А и В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Оформляем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записку-расчет о предоставлении отпуска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работнику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5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Внесение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информации об отпуске в график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отпусков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6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Заполняем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личную карточку работника (форма №Т-2)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2.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Предоставление ежегодного оплачиваемого отпуска не по графику отпусков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50070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Работодатель по соглашению с работником может предоставить ежегодный оплачиваемый отпуск работнику не по графику отпусков.</a:t>
            </a:r>
          </a:p>
          <a:p>
            <a:pPr>
              <a:buNone/>
            </a:pPr>
            <a:r>
              <a:rPr lang="ru-RU" dirty="0"/>
              <a:t>Отдельным категориям работников в случаях, предусмотренных ТК РФ и иными федеральными законами, работодатель обязан предоставить ежегодный оплачиваемый отпуск по их желанию в удобное для них время:</a:t>
            </a:r>
          </a:p>
          <a:p>
            <a:pPr lvl="0"/>
            <a:r>
              <a:rPr lang="ru-RU" dirty="0"/>
              <a:t>работникам в возрасте до 18 лет;</a:t>
            </a:r>
          </a:p>
          <a:p>
            <a:pPr lvl="0"/>
            <a:r>
              <a:rPr lang="ru-RU" dirty="0"/>
              <a:t>по желанию мужа ежегодный отпуск ему предоставляется в период </a:t>
            </a:r>
            <a:r>
              <a:rPr lang="ru-RU" dirty="0" smtClean="0"/>
              <a:t>нахождения </a:t>
            </a:r>
            <a:r>
              <a:rPr lang="ru-RU" dirty="0"/>
              <a:t>его жены в отпуске по беременности и родам;</a:t>
            </a:r>
          </a:p>
          <a:p>
            <a:pPr lvl="0"/>
            <a:r>
              <a:rPr lang="ru-RU" dirty="0"/>
              <a:t>совместителям (одновременно с отпуском по основной работе);</a:t>
            </a:r>
          </a:p>
          <a:p>
            <a:pPr lvl="0"/>
            <a:r>
              <a:rPr lang="ru-RU" dirty="0"/>
              <a:t>участникам Великой Отечественной войны, инвалидам войны, ветеранам боевых действий, инвалидам и ветеранам труда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Героям </a:t>
            </a:r>
            <a:r>
              <a:rPr lang="ru-RU" dirty="0"/>
              <a:t>Советского Союза, Героям Российской Федерации и полным </a:t>
            </a:r>
            <a:r>
              <a:rPr lang="ru-RU" dirty="0" smtClean="0"/>
              <a:t>кавалерам </a:t>
            </a:r>
            <a:r>
              <a:rPr lang="ru-RU" dirty="0"/>
              <a:t>ордена Трудовой Славы;</a:t>
            </a:r>
          </a:p>
          <a:p>
            <a:pPr lvl="0"/>
            <a:r>
              <a:rPr lang="ru-RU" dirty="0" smtClean="0"/>
              <a:t>лицам</a:t>
            </a:r>
            <a:r>
              <a:rPr lang="ru-RU" dirty="0"/>
              <a:t>, награжденным знаком «Почетный донор России» и др.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Получаем от работника заявление о предоставлении отпуска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000528" cy="550072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600" i="1" dirty="0"/>
              <a:t>Заявление </a:t>
            </a:r>
            <a:r>
              <a:rPr lang="ru-RU" sz="3600" dirty="0"/>
              <a:t>работника о предоставлении ежегодного оплачиваемого отпуска не по графику отпусков должно быть надлежащим образом зарегистрировано в специальной учетной форме, например в </a:t>
            </a:r>
            <a:r>
              <a:rPr lang="ru-RU" sz="3600" i="1" dirty="0"/>
              <a:t>Журнале регистрации заявлений работников.</a:t>
            </a:r>
            <a:endParaRPr lang="ru-RU" sz="3600" dirty="0"/>
          </a:p>
          <a:p>
            <a:pPr>
              <a:buNone/>
            </a:pPr>
            <a:r>
              <a:rPr lang="ru-RU" sz="3600" dirty="0"/>
              <a:t>При необходимости работник прикладывает к заявлению документы, подтверждающие его право на предоставление ежегодного оплачиваемого отпуска по желанию в удобное для него время.</a:t>
            </a:r>
          </a:p>
          <a:p>
            <a:pPr>
              <a:buNone/>
            </a:pPr>
            <a:r>
              <a:rPr lang="ru-RU" sz="3600" dirty="0" smtClean="0"/>
              <a:t>Рассмотреть </a:t>
            </a:r>
            <a:r>
              <a:rPr lang="ru-RU" sz="3600" dirty="0"/>
              <a:t>заявление работника</a:t>
            </a:r>
          </a:p>
          <a:p>
            <a:pPr>
              <a:buNone/>
            </a:pPr>
            <a:r>
              <a:rPr lang="ru-RU" sz="3600" dirty="0"/>
              <a:t>На заявлении работника работодатель ставит резолюцию о своем согласии на предоставление ежегодного оплачиваемого отпуска работнику не по </a:t>
            </a:r>
            <a:r>
              <a:rPr lang="ru-RU" sz="3600" dirty="0" smtClean="0"/>
              <a:t>графику </a:t>
            </a:r>
            <a:r>
              <a:rPr lang="ru-RU" sz="3600" dirty="0"/>
              <a:t>отпусков и о подготовке проекта приказа (распоряжения) о </a:t>
            </a:r>
            <a:r>
              <a:rPr lang="ru-RU" sz="3600" dirty="0" smtClean="0"/>
              <a:t>предоставлении </a:t>
            </a:r>
            <a:r>
              <a:rPr lang="ru-RU" sz="3600" dirty="0"/>
              <a:t>отпуска работнику либо о своем несогласии (желательно с указанием причины).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286248" y="1142984"/>
          <a:ext cx="4643470" cy="5500726"/>
        </p:xfrm>
        <a:graphic>
          <a:graphicData uri="http://schemas.openxmlformats.org/presentationml/2006/ole">
            <p:oleObj spid="_x0000_s7170" name="Document" r:id="rId3" imgW="5251372" imgH="777266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Продление ежегодного оплачиваемого отпуска</a:t>
            </a:r>
            <a:endParaRPr lang="ru-RU" sz="25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715436" cy="635795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Ежегодный оплачиваемый отпуск должен быть продлен работодателем в </a:t>
            </a:r>
            <a:r>
              <a:rPr lang="ru-RU" dirty="0" smtClean="0"/>
              <a:t>случаях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временной нетрудоспособности работника;</a:t>
            </a:r>
          </a:p>
          <a:p>
            <a:pPr lvl="0"/>
            <a:r>
              <a:rPr lang="ru-RU" dirty="0"/>
              <a:t>исполнения работником во время ежегодного оплачиваемого отпуска государственных обязанностей, если для этого трудовым законодатель­ством предусмотрено освобождение от работы;</a:t>
            </a:r>
          </a:p>
          <a:p>
            <a:pPr lvl="0"/>
            <a:r>
              <a:rPr lang="ru-RU" dirty="0"/>
              <a:t>в других случаях, предусмотренных трудовым законодательством, </a:t>
            </a:r>
            <a:r>
              <a:rPr lang="ru-RU" dirty="0" smtClean="0"/>
              <a:t>локальными </a:t>
            </a:r>
            <a:r>
              <a:rPr lang="ru-RU" dirty="0"/>
              <a:t>нормативными актами (ч. 1 ст. 124ТК РФ).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Основанием </a:t>
            </a:r>
            <a:r>
              <a:rPr lang="ru-RU" dirty="0"/>
              <a:t>для продления отпуска являются соответствующие документы </a:t>
            </a:r>
            <a:r>
              <a:rPr lang="ru-RU" dirty="0" smtClean="0"/>
              <a:t> - повестки</a:t>
            </a:r>
            <a:r>
              <a:rPr lang="ru-RU" dirty="0"/>
              <a:t>, </a:t>
            </a:r>
            <a:r>
              <a:rPr lang="ru-RU" dirty="0" smtClean="0"/>
              <a:t>вызовы,  больничный лист </a:t>
            </a:r>
            <a:r>
              <a:rPr lang="ru-RU" dirty="0"/>
              <a:t>и т.п</a:t>
            </a:r>
            <a:r>
              <a:rPr lang="ru-RU" dirty="0" smtClean="0"/>
              <a:t>.).</a:t>
            </a:r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Продление ежегодного оплачиваемого отпуска может быть оформлено во время нахождения работника в отпуске или после выхода из отпуска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Для продления ежегодного оплачиваемого отпуска работник должен написать </a:t>
            </a:r>
            <a:r>
              <a:rPr lang="ru-RU" i="1" dirty="0"/>
              <a:t>заявление. </a:t>
            </a:r>
            <a:r>
              <a:rPr lang="ru-RU" dirty="0"/>
              <a:t>К заявлению работник прикладывает документы, подтверждающие его право на продление отпуска в случаях, указанных в ч. 1 ст. 124 ТК РФ.</a:t>
            </a:r>
          </a:p>
          <a:p>
            <a:pPr>
              <a:buNone/>
            </a:pPr>
            <a:r>
              <a:rPr lang="ru-RU" dirty="0"/>
              <a:t>Если у работника возникло право на продление ежегодного оплачиваемого отпуска во время нахождения в отпуске, он не обязан возвращаться из отпуска для оформления его </a:t>
            </a:r>
            <a:r>
              <a:rPr lang="ru-RU" dirty="0" smtClean="0"/>
              <a:t>продления.</a:t>
            </a:r>
          </a:p>
          <a:p>
            <a:pPr>
              <a:buNone/>
            </a:pPr>
            <a:r>
              <a:rPr lang="ru-RU" dirty="0" smtClean="0"/>
              <a:t>Работник </a:t>
            </a:r>
            <a:r>
              <a:rPr lang="ru-RU" dirty="0"/>
              <a:t>может сообщить о необходимости продления отпуска работодателю по любым средствам связи, и в этом случае продление оформляется после возвращения работника из отпуска и </a:t>
            </a:r>
            <a:r>
              <a:rPr lang="ru-RU" dirty="0" smtClean="0"/>
              <a:t>представления </a:t>
            </a:r>
            <a:r>
              <a:rPr lang="ru-RU" dirty="0"/>
              <a:t>документов, подтверждающих право на продление.</a:t>
            </a:r>
          </a:p>
          <a:p>
            <a:pPr>
              <a:buNone/>
            </a:pPr>
            <a:r>
              <a:rPr lang="ru-RU" dirty="0"/>
              <a:t>Обязанность работника сообщить работодателю о необходимости </a:t>
            </a:r>
            <a:r>
              <a:rPr lang="ru-RU" dirty="0" smtClean="0"/>
              <a:t> </a:t>
            </a:r>
            <a:r>
              <a:rPr lang="ru-RU" dirty="0"/>
              <a:t>продления отпуска </a:t>
            </a:r>
            <a:r>
              <a:rPr lang="ru-RU" dirty="0" smtClean="0"/>
              <a:t>можно предусмотреть </a:t>
            </a:r>
            <a:r>
              <a:rPr lang="ru-RU" dirty="0"/>
              <a:t>в одном из локальных нормативных актов.</a:t>
            </a:r>
          </a:p>
          <a:p>
            <a:pPr algn="ctr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Перенесение ежегодного оплачиваемого отпуска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В соответствии со ст. 124 ТК РФ перенесение ежегодного оплачиваемого </a:t>
            </a:r>
            <a:r>
              <a:rPr lang="ru-RU" dirty="0" smtClean="0"/>
              <a:t>отпуска </a:t>
            </a:r>
            <a:r>
              <a:rPr lang="ru-RU" dirty="0"/>
              <a:t>может произойти:</a:t>
            </a:r>
          </a:p>
          <a:p>
            <a:pPr>
              <a:buNone/>
            </a:pPr>
            <a:r>
              <a:rPr lang="ru-RU" dirty="0"/>
              <a:t>а)	если ежегодный оплачиваемый отпуск должен быть перенесен на </a:t>
            </a:r>
            <a:r>
              <a:rPr lang="ru-RU" dirty="0" smtClean="0"/>
              <a:t>другой </a:t>
            </a:r>
            <a:r>
              <a:rPr lang="ru-RU" dirty="0"/>
              <a:t>срок, определяемый работодателем с учетом пожеланий работника,</a:t>
            </a:r>
            <a:br>
              <a:rPr lang="ru-RU" dirty="0"/>
            </a:br>
            <a:r>
              <a:rPr lang="ru-RU" dirty="0"/>
              <a:t>в случаях, предусмотренных в ч. 1 ст. 124 ТК РФ;</a:t>
            </a:r>
          </a:p>
          <a:p>
            <a:pPr>
              <a:buNone/>
            </a:pPr>
            <a:r>
              <a:rPr lang="ru-RU" dirty="0"/>
              <a:t>б)	если работнику своевременно не была произведена оплата за время </a:t>
            </a:r>
            <a:r>
              <a:rPr lang="ru-RU" dirty="0" smtClean="0"/>
              <a:t>ежегодного </a:t>
            </a:r>
            <a:r>
              <a:rPr lang="ru-RU" dirty="0"/>
              <a:t>оплачиваемого отпуска либо работник был предупрежден о </a:t>
            </a:r>
            <a:r>
              <a:rPr lang="ru-RU" dirty="0" smtClean="0"/>
              <a:t>времени начала </a:t>
            </a:r>
            <a:r>
              <a:rPr lang="ru-RU" dirty="0"/>
              <a:t>этого отпуска позднее, чем за две недели до его начала и </a:t>
            </a:r>
            <a:r>
              <a:rPr lang="ru-RU" dirty="0" smtClean="0"/>
              <a:t>работодатель </a:t>
            </a:r>
            <a:r>
              <a:rPr lang="ru-RU" dirty="0"/>
              <a:t>обязан перенести отпуск на другой срок (ч. 2 ст. 124 ТК РФ);</a:t>
            </a:r>
          </a:p>
          <a:p>
            <a:pPr>
              <a:buNone/>
            </a:pPr>
            <a:r>
              <a:rPr lang="ru-RU" dirty="0"/>
              <a:t>в)	</a:t>
            </a:r>
            <a:r>
              <a:rPr lang="ru-RU" dirty="0" err="1"/>
              <a:t>в</a:t>
            </a:r>
            <a:r>
              <a:rPr lang="ru-RU" dirty="0"/>
              <a:t> исключительных случаях с согласия работника, когда предоставление</a:t>
            </a:r>
            <a:br>
              <a:rPr lang="ru-RU" dirty="0"/>
            </a:br>
            <a:r>
              <a:rPr lang="ru-RU" dirty="0"/>
              <a:t>ему отпуска в текущем рабочем году может неблагоприятно отразиться</a:t>
            </a:r>
            <a:br>
              <a:rPr lang="ru-RU" dirty="0"/>
            </a:br>
            <a:r>
              <a:rPr lang="ru-RU" dirty="0"/>
              <a:t>на нормальном ходе работы организации, индивидуального </a:t>
            </a:r>
            <a:r>
              <a:rPr lang="ru-RU" dirty="0" smtClean="0"/>
              <a:t>предпринимателя </a:t>
            </a:r>
            <a:r>
              <a:rPr lang="ru-RU" dirty="0"/>
              <a:t>(ч. 3 ст. 124 ТК РФ).</a:t>
            </a:r>
          </a:p>
          <a:p>
            <a:pPr>
              <a:buNone/>
            </a:pPr>
            <a:r>
              <a:rPr lang="ru-RU" dirty="0"/>
              <a:t>Запрещается </a:t>
            </a:r>
            <a:r>
              <a:rPr lang="ru-RU" dirty="0" err="1"/>
              <a:t>непредоставление</a:t>
            </a: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ежегодного </a:t>
            </a:r>
            <a:r>
              <a:rPr lang="ru-RU" dirty="0"/>
              <a:t>оплачиваемого отпуска в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течение </a:t>
            </a:r>
            <a:r>
              <a:rPr lang="ru-RU" i="1" dirty="0"/>
              <a:t>двух лет подряд, </a:t>
            </a:r>
            <a:r>
              <a:rPr lang="ru-RU" dirty="0"/>
              <a:t>а также 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непредоставление</a:t>
            </a:r>
            <a:r>
              <a:rPr lang="ru-RU" dirty="0" smtClean="0"/>
              <a:t> </a:t>
            </a:r>
            <a:r>
              <a:rPr lang="ru-RU" dirty="0"/>
              <a:t>ежегодного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оплачиваемого </a:t>
            </a:r>
            <a:r>
              <a:rPr lang="ru-RU" dirty="0"/>
              <a:t>отпуска работникам в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возрасте </a:t>
            </a:r>
            <a:r>
              <a:rPr lang="ru-RU" dirty="0"/>
              <a:t>до 18 лет и работникам,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занятым </a:t>
            </a:r>
            <a:r>
              <a:rPr lang="ru-RU" dirty="0"/>
              <a:t>на работах с вредными 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</a:t>
            </a:r>
            <a:r>
              <a:rPr lang="ru-RU" dirty="0"/>
              <a:t>или) опасными условиями труда.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3489" name="Picture 1" descr="H:\Кадр.делопроизводство\shutterstock_11869342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071942"/>
            <a:ext cx="4104853" cy="2571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Вариант. 1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Перенесение ежегодного оплачиваемого отпуска в случаях, предусмотренных в ч. 1 ст. 124 ТК РФ (с учетом пожеланий работника)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006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Ежегодный оплачиваемый отпуск должен быть перенесен на другой срок, определяемый работодателем с учетом пожеланий работника, в случаях:</a:t>
            </a:r>
          </a:p>
          <a:p>
            <a:pPr lvl="0"/>
            <a:r>
              <a:rPr lang="ru-RU" dirty="0"/>
              <a:t>временной нетрудоспособности работника;</a:t>
            </a:r>
          </a:p>
          <a:p>
            <a:pPr lvl="0"/>
            <a:r>
              <a:rPr lang="ru-RU" dirty="0"/>
              <a:t>исполнения работником во время ежегодного оплачиваемого отпуска государственных обязанностей, если для этого трудовым </a:t>
            </a:r>
            <a:r>
              <a:rPr lang="ru-RU" dirty="0" smtClean="0"/>
              <a:t>законодательством </a:t>
            </a:r>
            <a:r>
              <a:rPr lang="ru-RU" dirty="0"/>
              <a:t>предусмотрено освобождение от работы;</a:t>
            </a:r>
          </a:p>
          <a:p>
            <a:pPr lvl="0"/>
            <a:r>
              <a:rPr lang="ru-RU" dirty="0" smtClean="0"/>
              <a:t>в других </a:t>
            </a:r>
            <a:r>
              <a:rPr lang="ru-RU" dirty="0"/>
              <a:t>случаях, предусмотренных трудовым законодательством, </a:t>
            </a:r>
            <a:r>
              <a:rPr lang="ru-RU" dirty="0" smtClean="0"/>
              <a:t>локальными </a:t>
            </a:r>
            <a:r>
              <a:rPr lang="ru-RU" dirty="0"/>
              <a:t>нормативными актами (ч. 1 ст. 124ТК РФ</a:t>
            </a:r>
            <a:r>
              <a:rPr lang="ru-RU" dirty="0" smtClean="0"/>
              <a:t>).</a:t>
            </a:r>
          </a:p>
          <a:p>
            <a:pPr lvl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Получаем письменное заявление работника о перенесении ежегодного оплачиваемого отпуска</a:t>
            </a:r>
          </a:p>
          <a:p>
            <a:pPr marL="514350" indent="-514350">
              <a:buAutoNum type="arabicPeriod"/>
            </a:pPr>
            <a:r>
              <a:rPr lang="ru-RU" dirty="0" smtClean="0"/>
              <a:t>Издаем приказ</a:t>
            </a:r>
          </a:p>
          <a:p>
            <a:pPr marL="514350" indent="-514350">
              <a:buAutoNum type="arabicPeriod"/>
            </a:pPr>
            <a:r>
              <a:rPr lang="ru-RU" dirty="0" smtClean="0"/>
              <a:t>Вносим информацию о перенесении отпуска в график отпусков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lvl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007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В течение рабочего дня (смены) работнику должен быть предоставлен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перерыв для отдыха и питания </a:t>
            </a:r>
            <a:r>
              <a:rPr lang="ru-RU" dirty="0"/>
              <a:t>продолжительностью не более </a:t>
            </a:r>
            <a:r>
              <a:rPr lang="ru-RU" i="1" dirty="0"/>
              <a:t>двух часов и не менее 30 минут</a:t>
            </a:r>
            <a:r>
              <a:rPr lang="ru-RU" dirty="0"/>
              <a:t>, который в рабочее время не включается.</a:t>
            </a:r>
          </a:p>
          <a:p>
            <a:pPr>
              <a:buNone/>
            </a:pPr>
            <a:r>
              <a:rPr lang="ru-RU" dirty="0"/>
              <a:t>Время предоставления перерыва и его конкретная продолжительность устанавливаются Правилами внутреннего трудового распорядка, утверждаемыми работодателем с учетом мнения выборного органа первичной профсоюзной организации </a:t>
            </a:r>
            <a:r>
              <a:rPr lang="ru-RU" dirty="0" smtClean="0"/>
              <a:t>или </a:t>
            </a:r>
            <a:r>
              <a:rPr lang="ru-RU" dirty="0"/>
              <a:t>по соглашению между работником и работодателем.</a:t>
            </a:r>
          </a:p>
          <a:p>
            <a:pPr>
              <a:buNone/>
            </a:pPr>
            <a:r>
              <a:rPr lang="ru-RU" dirty="0"/>
              <a:t>На работах, где по условиям производства (работы) предоставление перерыва для отдыха и питания невозможно, работодатель обязан обеспечить работнику возможность отдыха и приема пищи в рабочее время. Перечень таких работ, а также места для отдыха и приема пищи устанавливаются Правилами внутреннего трудового распорядка.</a:t>
            </a:r>
          </a:p>
          <a:p>
            <a:pPr>
              <a:buNone/>
            </a:pPr>
            <a:r>
              <a:rPr lang="ru-RU" dirty="0"/>
              <a:t>На отдельных видах работ предусматривается предоставление </a:t>
            </a:r>
            <a:r>
              <a:rPr lang="ru-RU" dirty="0" smtClean="0"/>
              <a:t>работникам </a:t>
            </a:r>
            <a:r>
              <a:rPr lang="ru-RU" dirty="0"/>
              <a:t>в течение рабочего времени специальных перерывов, обусловленных технологией и организацией производства и труда. Виды этих работ, </a:t>
            </a:r>
            <a:r>
              <a:rPr lang="ru-RU" dirty="0" smtClean="0"/>
              <a:t>продолжительность </a:t>
            </a:r>
            <a:r>
              <a:rPr lang="ru-RU" dirty="0"/>
              <a:t>и порядок предоставления таких перерывов устанавливаются Правилами внутреннего трудового распорядка.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3794" name="Picture 2" descr="H:\Кадр.делопроизводство\delovye-ludi-za-obedom-0001388771-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5143512"/>
            <a:ext cx="3071834" cy="1714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2.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Перенесение ежегодного оплачиваемого отпуска в случае, когда работнику своевременно не была произведена оплата за время ежегодного оплачиваемого отпуска либо работник был предупрежден о времени начала этого отпуска позднее, чем за две недели до его начала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357430"/>
            <a:ext cx="8229600" cy="37147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600" dirty="0"/>
              <a:t>Если оплата за время ежегодного оплачиваемого отпуска работнику была </a:t>
            </a:r>
            <a:r>
              <a:rPr lang="ru-RU" sz="2600" dirty="0" smtClean="0"/>
              <a:t>произведена </a:t>
            </a:r>
            <a:r>
              <a:rPr lang="ru-RU" sz="2600" i="1" dirty="0"/>
              <a:t>позднее, чем за три дня до его начала </a:t>
            </a:r>
            <a:r>
              <a:rPr lang="ru-RU" sz="2600" dirty="0"/>
              <a:t>либо работник был предупрежден о времени начала этого отпуска </a:t>
            </a:r>
            <a:r>
              <a:rPr lang="ru-RU" sz="2600" i="1" dirty="0"/>
              <a:t>позднее, чем за две недели до его начала, </a:t>
            </a:r>
            <a:r>
              <a:rPr lang="ru-RU" sz="2600" dirty="0" smtClean="0"/>
              <a:t>работодатель </a:t>
            </a:r>
            <a:r>
              <a:rPr lang="ru-RU" sz="2600" dirty="0"/>
              <a:t>по письменному </a:t>
            </a:r>
            <a:r>
              <a:rPr lang="ru-RU" sz="2600" i="1" dirty="0"/>
              <a:t>заявлению </a:t>
            </a:r>
            <a:r>
              <a:rPr lang="ru-RU" sz="2600" dirty="0"/>
              <a:t>работника обязан перенести ежегодный </a:t>
            </a:r>
            <a:r>
              <a:rPr lang="ru-RU" sz="2600" dirty="0" smtClean="0"/>
              <a:t>оплачиваемый</a:t>
            </a:r>
          </a:p>
          <a:p>
            <a:pPr>
              <a:buNone/>
            </a:pPr>
            <a:r>
              <a:rPr lang="ru-RU" sz="2600" dirty="0" smtClean="0"/>
              <a:t> </a:t>
            </a:r>
            <a:r>
              <a:rPr lang="ru-RU" sz="2600" dirty="0"/>
              <a:t>отпуск на другой срок, согласованный </a:t>
            </a: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с </a:t>
            </a:r>
            <a:r>
              <a:rPr lang="ru-RU" sz="2600" dirty="0"/>
              <a:t>работником.</a:t>
            </a:r>
          </a:p>
          <a:p>
            <a:pPr>
              <a:buNone/>
            </a:pPr>
            <a:r>
              <a:rPr lang="ru-RU" sz="2600" dirty="0"/>
              <a:t>Согласие работодателя с новым </a:t>
            </a:r>
            <a:r>
              <a:rPr lang="ru-RU" sz="2600" dirty="0" smtClean="0"/>
              <a:t>сроком</a:t>
            </a:r>
          </a:p>
          <a:p>
            <a:pPr>
              <a:buNone/>
            </a:pPr>
            <a:r>
              <a:rPr lang="ru-RU" sz="2600" dirty="0" smtClean="0"/>
              <a:t> </a:t>
            </a:r>
            <a:r>
              <a:rPr lang="ru-RU" sz="2600" dirty="0"/>
              <a:t>отпуска работника отражается в </a:t>
            </a:r>
            <a:endParaRPr lang="ru-RU" sz="2600" dirty="0" smtClean="0"/>
          </a:p>
          <a:p>
            <a:pPr>
              <a:buNone/>
            </a:pPr>
            <a:r>
              <a:rPr lang="ru-RU" sz="2600" dirty="0" smtClean="0"/>
              <a:t>резолюции </a:t>
            </a:r>
            <a:r>
              <a:rPr lang="ru-RU" sz="2600" dirty="0"/>
              <a:t>на заявлении.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42" name="Picture 2" descr="H:\Кадр.делопроизводство\1469113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4700" y="4429128"/>
            <a:ext cx="3289300" cy="2428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3.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Перенесение ежегодного оплачиваемого отпуска в исключительных случаях, когда предоставление отпуска работнику в текущем рабочем году может неблагоприятно отразиться на нормальном ходе работы организации, индивидуального предпринимателя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442913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Если работодатель считает, что предоставление отпуска работнику в текущем рабочем году может неблагоприятно отразиться на нормальном ходе работы организации, индивидуального предпринимателя, он может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 согласия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работника </a:t>
            </a:r>
            <a:r>
              <a:rPr lang="ru-RU" dirty="0"/>
              <a:t>перенести отпуск или его часть на следующий рабочий год.</a:t>
            </a:r>
          </a:p>
          <a:p>
            <a:pPr>
              <a:buNone/>
            </a:pPr>
            <a:r>
              <a:rPr lang="ru-RU" dirty="0"/>
              <a:t>Перенесенный отпуск должен быть предоставлен работнику </a:t>
            </a:r>
            <a:r>
              <a:rPr lang="ru-RU" i="1" dirty="0"/>
              <a:t>не позднее 12 месяцев </a:t>
            </a:r>
            <a:r>
              <a:rPr lang="ru-RU" dirty="0"/>
              <a:t>после окончания того рабочего года, за который он </a:t>
            </a:r>
            <a:r>
              <a:rPr lang="ru-RU" dirty="0" smtClean="0"/>
              <a:t>предоставляется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/>
              <a:t>Фиксируем наличие обстоятельств, при которых допускается перенесение ежегодного оплачиваемого отпуска на следующий рабочий год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/>
              <a:t>Учитываем гарантии, предусмотренные для отдельных категорий работников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/>
              <a:t>Получаем письменное согласие </a:t>
            </a:r>
            <a:r>
              <a:rPr lang="ru-RU" dirty="0" smtClean="0"/>
              <a:t>работника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/>
              <a:t>Вносим изменение в график отпусков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Разделение ежегодного оплачиваемого </a:t>
            </a:r>
            <a:b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отпуска на части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607220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По </a:t>
            </a:r>
            <a:r>
              <a:rPr lang="ru-RU" dirty="0"/>
              <a:t>соглашению между работником и работодателем ежегодный </a:t>
            </a:r>
            <a:r>
              <a:rPr lang="ru-RU" dirty="0" smtClean="0"/>
              <a:t>оплачиваемый </a:t>
            </a:r>
            <a:r>
              <a:rPr lang="ru-RU" dirty="0"/>
              <a:t>отпуск может быть разделен на части. При этом хотя бы одна из частей этого отпуска должна быть не менее 14 календарных дней (ч. 1 ст. 125 ТК РФ).</a:t>
            </a:r>
          </a:p>
          <a:p>
            <a:pPr>
              <a:buNone/>
            </a:pPr>
            <a:r>
              <a:rPr lang="ru-RU" dirty="0"/>
              <a:t>Разделение ежегодного оплачиваемого отпуска может быть как по </a:t>
            </a:r>
            <a:r>
              <a:rPr lang="ru-RU" dirty="0" smtClean="0"/>
              <a:t>инициативе </a:t>
            </a:r>
            <a:r>
              <a:rPr lang="ru-RU" dirty="0"/>
              <a:t>работника, так и работодателя.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Вариант 1.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Разделение ежегодного оплачиваемого отпуска на части по инициативе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работника</a:t>
            </a:r>
          </a:p>
          <a:p>
            <a:pPr>
              <a:buNone/>
            </a:pPr>
            <a:r>
              <a:rPr lang="ru-RU" dirty="0"/>
              <a:t>Просьба работника о разделении отпуска на части может быть выражена в его </a:t>
            </a:r>
            <a:r>
              <a:rPr lang="ru-RU" i="1" dirty="0"/>
              <a:t>заявлении. </a:t>
            </a:r>
            <a:r>
              <a:rPr lang="ru-RU" dirty="0"/>
              <a:t>Если работник с такой просьбой обращается в период составления </a:t>
            </a:r>
            <a:r>
              <a:rPr lang="ru-RU" i="1" dirty="0"/>
              <a:t>графика отпусков, </a:t>
            </a:r>
            <a:r>
              <a:rPr lang="ru-RU" dirty="0"/>
              <a:t>то положительное решение работодателя должно найти отражение при его составлении.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Работник</a:t>
            </a:r>
            <a:r>
              <a:rPr lang="ru-RU" dirty="0"/>
              <a:t>, подавая </a:t>
            </a:r>
            <a:r>
              <a:rPr lang="ru-RU" dirty="0" smtClean="0"/>
              <a:t>работодателю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i="1" dirty="0"/>
              <a:t>заявление </a:t>
            </a:r>
            <a:r>
              <a:rPr lang="ru-RU" dirty="0"/>
              <a:t>с просьбой о предоставлении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ежегодного </a:t>
            </a:r>
            <a:r>
              <a:rPr lang="ru-RU" dirty="0"/>
              <a:t>оплачиваемого отпуска (при его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оформлении</a:t>
            </a:r>
            <a:r>
              <a:rPr lang="ru-RU" dirty="0"/>
              <a:t>), может в данном заявлении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отразить </a:t>
            </a:r>
            <a:r>
              <a:rPr lang="ru-RU" dirty="0"/>
              <a:t>свою просьбу о разделении </a:t>
            </a:r>
            <a:r>
              <a:rPr lang="ru-RU" dirty="0" smtClean="0"/>
              <a:t>отпуска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dirty="0"/>
              <a:t>на части, указав в нем продолжительность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отпуска </a:t>
            </a:r>
            <a:r>
              <a:rPr lang="ru-RU" dirty="0"/>
              <a:t>менее 28 календарных дней.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Положительное </a:t>
            </a:r>
            <a:r>
              <a:rPr lang="ru-RU" dirty="0"/>
              <a:t>решение работодателя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отражается </a:t>
            </a:r>
            <a:r>
              <a:rPr lang="ru-RU" dirty="0"/>
              <a:t>в резолюции на </a:t>
            </a:r>
            <a:r>
              <a:rPr lang="ru-RU" dirty="0" smtClean="0"/>
              <a:t>заявлении </a:t>
            </a:r>
            <a:r>
              <a:rPr lang="ru-RU" dirty="0"/>
              <a:t>с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указанием </a:t>
            </a:r>
            <a:r>
              <a:rPr lang="ru-RU" dirty="0"/>
              <a:t>подготовить проект приказа о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предоставлении </a:t>
            </a:r>
            <a:r>
              <a:rPr lang="ru-RU" dirty="0"/>
              <a:t>отпуска той продолжительности,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 </a:t>
            </a:r>
            <a:r>
              <a:rPr lang="ru-RU" dirty="0"/>
              <a:t>которой просит работник.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59393" name="Picture 1" descr="H:\Кадр.делопроизводство\otpusk_c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357562"/>
            <a:ext cx="3810000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2.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Разделение ежегодного оплачиваемого отпуска на части по инициативе работодателя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4500562" cy="585789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dirty="0"/>
              <a:t>Фиксируем наличие обстоятельств, при которых необходимо разделение ежегодного оплачиваемого отпуска работника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-      Получить </a:t>
            </a:r>
            <a:r>
              <a:rPr lang="ru-RU" dirty="0"/>
              <a:t>документ, который обосновывает необходимость разделения ежегодного оплачиваемого отпуска</a:t>
            </a:r>
          </a:p>
          <a:p>
            <a:pPr>
              <a:buNone/>
            </a:pPr>
            <a:r>
              <a:rPr lang="ru-RU" dirty="0"/>
              <a:t>Так как возможность разделения ежегодного оплачиваемого отпуска работника связана с наличием соглашения сторон, то обоснованием необходимости </a:t>
            </a:r>
            <a:r>
              <a:rPr lang="ru-RU" dirty="0" smtClean="0"/>
              <a:t>разделения </a:t>
            </a:r>
            <a:r>
              <a:rPr lang="ru-RU" dirty="0"/>
              <a:t>отпуска может служить </a:t>
            </a:r>
            <a:r>
              <a:rPr lang="ru-RU" i="1" dirty="0"/>
              <a:t>докладная записка </a:t>
            </a:r>
            <a:r>
              <a:rPr lang="ru-RU" dirty="0"/>
              <a:t>руководителя структурного подразделения.</a:t>
            </a:r>
          </a:p>
          <a:p>
            <a:pPr>
              <a:buNone/>
            </a:pPr>
            <a:r>
              <a:rPr lang="ru-RU" dirty="0"/>
              <a:t> </a:t>
            </a:r>
            <a:r>
              <a:rPr lang="ru-RU" dirty="0" smtClean="0"/>
              <a:t>-        Зарегистрировать </a:t>
            </a:r>
            <a:r>
              <a:rPr lang="ru-RU" dirty="0"/>
              <a:t>докладную записку</a:t>
            </a:r>
          </a:p>
          <a:p>
            <a:pPr>
              <a:buNone/>
            </a:pPr>
            <a:r>
              <a:rPr lang="ru-RU" i="1" dirty="0"/>
              <a:t>Докладная записка </a:t>
            </a:r>
            <a:r>
              <a:rPr lang="ru-RU" dirty="0"/>
              <a:t>руководителя структурного подразделения должна быть надлежащим образом зарегистрирована в специальной учетной форме, </a:t>
            </a:r>
            <a:r>
              <a:rPr lang="ru-RU" dirty="0" smtClean="0"/>
              <a:t>на  пример </a:t>
            </a:r>
            <a:r>
              <a:rPr lang="ru-RU" i="1" dirty="0"/>
              <a:t>в Журнале регистрации докладных записок.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29124" y="1000108"/>
          <a:ext cx="4572032" cy="5857892"/>
        </p:xfrm>
        <a:graphic>
          <a:graphicData uri="http://schemas.openxmlformats.org/presentationml/2006/ole">
            <p:oleObj spid="_x0000_s8194" name="Document" r:id="rId3" imgW="5433528" imgH="746161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3714776" cy="664371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dirty="0" smtClean="0"/>
              <a:t>2.</a:t>
            </a:r>
            <a:r>
              <a:rPr lang="ru-RU" sz="3400" dirty="0"/>
              <a:t> Получаем письменное согласие работника</a:t>
            </a:r>
          </a:p>
          <a:p>
            <a:r>
              <a:rPr lang="ru-RU" sz="3400" dirty="0"/>
              <a:t> </a:t>
            </a:r>
            <a:r>
              <a:rPr lang="ru-RU" sz="3400" dirty="0" smtClean="0"/>
              <a:t>Направить </a:t>
            </a:r>
            <a:r>
              <a:rPr lang="ru-RU" sz="3400" dirty="0"/>
              <a:t>работнику предложение о разделении ежегодного оплачиваемого отпуска</a:t>
            </a:r>
          </a:p>
          <a:p>
            <a:pPr>
              <a:buNone/>
            </a:pPr>
            <a:r>
              <a:rPr lang="ru-RU" sz="3400" dirty="0"/>
              <a:t> </a:t>
            </a:r>
            <a:r>
              <a:rPr lang="ru-RU" sz="3400" dirty="0" smtClean="0"/>
              <a:t>На </a:t>
            </a:r>
            <a:r>
              <a:rPr lang="ru-RU" sz="3400" dirty="0"/>
              <a:t>основании докладной записки работодатель направляет работнику </a:t>
            </a:r>
            <a:r>
              <a:rPr lang="ru-RU" sz="3400" i="1" dirty="0" smtClean="0"/>
              <a:t>предложение </a:t>
            </a:r>
            <a:r>
              <a:rPr lang="ru-RU" sz="3400" dirty="0"/>
              <a:t>о разделении ежегодного оплачиваемого отпуска</a:t>
            </a:r>
            <a:r>
              <a:rPr lang="ru-RU" sz="3400" dirty="0" smtClean="0"/>
              <a:t>.</a:t>
            </a:r>
            <a:r>
              <a:rPr lang="ru-RU" sz="3400" dirty="0"/>
              <a:t> </a:t>
            </a:r>
          </a:p>
          <a:p>
            <a:r>
              <a:rPr lang="ru-RU" sz="3400" dirty="0"/>
              <a:t>Получить ответ работника</a:t>
            </a:r>
          </a:p>
          <a:p>
            <a:pPr>
              <a:buNone/>
            </a:pPr>
            <a:r>
              <a:rPr lang="ru-RU" sz="3400" dirty="0"/>
              <a:t>Согласие работника на разделение ежегодного оплачиваемого отпуска (или отказ от разделения ежегодного оплачиваемого отпуска) выражается в виде визы работника на </a:t>
            </a:r>
            <a:r>
              <a:rPr lang="ru-RU" sz="3400" i="1" dirty="0"/>
              <a:t>предложении </a:t>
            </a:r>
            <a:r>
              <a:rPr lang="ru-RU" sz="3400" dirty="0"/>
              <a:t>о разделении ежегодного оплачиваемого отпуска или в виде отдельного </a:t>
            </a:r>
            <a:r>
              <a:rPr lang="ru-RU" sz="3400" i="1" dirty="0"/>
              <a:t>заявления. </a:t>
            </a:r>
            <a:r>
              <a:rPr lang="ru-RU" sz="3400" dirty="0"/>
              <a:t>Если работник согласен, работодатель </a:t>
            </a:r>
            <a:r>
              <a:rPr lang="ru-RU" sz="3400" dirty="0" smtClean="0"/>
              <a:t>проставляет </a:t>
            </a:r>
            <a:r>
              <a:rPr lang="ru-RU" sz="3400" dirty="0"/>
              <a:t>на </a:t>
            </a:r>
            <a:r>
              <a:rPr lang="ru-RU" sz="3400" i="1" dirty="0"/>
              <a:t>предложении </a:t>
            </a:r>
            <a:r>
              <a:rPr lang="ru-RU" sz="3400" dirty="0"/>
              <a:t>резолюцию о разделении ежегодного оплачиваемого отпуска на части</a:t>
            </a:r>
            <a:r>
              <a:rPr lang="ru-RU" sz="3400" dirty="0" smtClean="0"/>
              <a:t>.</a:t>
            </a:r>
            <a:r>
              <a:rPr lang="ru-RU" sz="3400" dirty="0"/>
              <a:t> </a:t>
            </a:r>
          </a:p>
          <a:p>
            <a:r>
              <a:rPr lang="ru-RU" sz="3400" dirty="0"/>
              <a:t>Вносим изменение в график отпусков</a:t>
            </a:r>
          </a:p>
          <a:p>
            <a:pPr>
              <a:buNone/>
            </a:pPr>
            <a:r>
              <a:rPr lang="ru-RU" sz="3400" dirty="0"/>
              <a:t>Работник кадровой службы вносит изменение в график отпусков, если </a:t>
            </a:r>
            <a:r>
              <a:rPr lang="ru-RU" sz="3400" dirty="0" smtClean="0"/>
              <a:t>вопрос </a:t>
            </a:r>
            <a:r>
              <a:rPr lang="ru-RU" sz="3400" dirty="0"/>
              <a:t>о разделении отпуска на части решался после утверждения графика отпусков.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3929058" y="285728"/>
          <a:ext cx="4929222" cy="6572272"/>
        </p:xfrm>
        <a:graphic>
          <a:graphicData uri="http://schemas.openxmlformats.org/presentationml/2006/ole">
            <p:oleObj spid="_x0000_s9218" name="Document" r:id="rId3" imgW="4877645" imgH="748897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pPr algn="r"/>
            <a: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Отзыв работника из отпуска</a:t>
            </a:r>
            <a:endParaRPr lang="ru-RU" sz="35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6143644"/>
          </a:xfrm>
        </p:spPr>
        <p:txBody>
          <a:bodyPr>
            <a:normAutofit fontScale="55000" lnSpcReduction="20000"/>
          </a:bodyPr>
          <a:lstStyle/>
          <a:p>
            <a:pPr algn="r">
              <a:buNone/>
            </a:pPr>
            <a:r>
              <a:rPr lang="ru-RU" dirty="0" smtClean="0"/>
              <a:t>Отзыв </a:t>
            </a:r>
            <a:r>
              <a:rPr lang="ru-RU" dirty="0"/>
              <a:t>работника из </a:t>
            </a:r>
            <a:r>
              <a:rPr lang="ru-RU" dirty="0" smtClean="0"/>
              <a:t>отпуска </a:t>
            </a:r>
            <a:r>
              <a:rPr lang="ru-RU" dirty="0"/>
              <a:t>допускается только с его согласия.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Неиспользованная </a:t>
            </a:r>
            <a:r>
              <a:rPr lang="ru-RU" dirty="0"/>
              <a:t>в связи с этим часть отпуска должна быть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предоставлена </a:t>
            </a:r>
            <a:r>
              <a:rPr lang="ru-RU" dirty="0"/>
              <a:t>по выбору работника в удобное для него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время </a:t>
            </a:r>
            <a:r>
              <a:rPr lang="ru-RU" dirty="0"/>
              <a:t>в течение текущего рабочего года или </a:t>
            </a:r>
            <a:r>
              <a:rPr lang="ru-RU" dirty="0" smtClean="0"/>
              <a:t>присоединена</a:t>
            </a:r>
          </a:p>
          <a:p>
            <a:pPr algn="r">
              <a:buNone/>
            </a:pPr>
            <a:r>
              <a:rPr lang="ru-RU" dirty="0" smtClean="0"/>
              <a:t> </a:t>
            </a:r>
            <a:r>
              <a:rPr lang="ru-RU" dirty="0"/>
              <a:t>к отпуску за следующий рабочий год (ч. 2 ст. 125 ТК РФ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/>
              <a:t>Фиксируем наличие обстоятельств, при которых необходим отзыв работника из отпуска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/>
              <a:t>Учитываем гарантии, предусмотренные для отдельных категорий работников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/>
              <a:t>Получаем письменное согласие работника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/>
              <a:t>Издаем приказ (распоряжение) об отзыве работника из </a:t>
            </a:r>
            <a:r>
              <a:rPr lang="ru-RU" dirty="0" smtClean="0"/>
              <a:t>отпуска.</a:t>
            </a:r>
          </a:p>
          <a:p>
            <a:pPr>
              <a:buNone/>
            </a:pPr>
            <a:r>
              <a:rPr lang="ru-RU" i="1" dirty="0" smtClean="0"/>
              <a:t>Приказ </a:t>
            </a:r>
            <a:r>
              <a:rPr lang="ru-RU" i="1" dirty="0"/>
              <a:t>(распоряжение) </a:t>
            </a:r>
            <a:r>
              <a:rPr lang="ru-RU" dirty="0"/>
              <a:t>об отзыве работника из отпуска оформляется в </a:t>
            </a:r>
            <a:r>
              <a:rPr lang="ru-RU" dirty="0" smtClean="0"/>
              <a:t>произвольной </a:t>
            </a:r>
            <a:r>
              <a:rPr lang="ru-RU" dirty="0"/>
              <a:t>текстовой форме на бланке приказов (распоряжений), </a:t>
            </a:r>
            <a:r>
              <a:rPr lang="ru-RU" dirty="0" smtClean="0"/>
              <a:t>использующихся </a:t>
            </a:r>
            <a:r>
              <a:rPr lang="ru-RU" dirty="0"/>
              <a:t>у работодателя для оформления приказов (распоряжений) по основной деятельности.</a:t>
            </a:r>
          </a:p>
          <a:p>
            <a:pPr>
              <a:buNone/>
            </a:pPr>
            <a:r>
              <a:rPr lang="ru-RU" dirty="0"/>
              <a:t>Приказ об отзыве работника из отпуска должен содержать причину (</a:t>
            </a:r>
            <a:r>
              <a:rPr lang="ru-RU" dirty="0" smtClean="0"/>
              <a:t>основание</a:t>
            </a:r>
            <a:r>
              <a:rPr lang="ru-RU" dirty="0"/>
              <a:t>) отзыва, а также распоряжение: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об </a:t>
            </a:r>
            <a:r>
              <a:rPr lang="ru-RU" dirty="0"/>
              <a:t>отзыве работника;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 </a:t>
            </a:r>
            <a:r>
              <a:rPr lang="ru-RU" dirty="0"/>
              <a:t>предоставлении неиспользованной части отпуска в согласованное с работником время;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 внесении </a:t>
            </a:r>
            <a:r>
              <a:rPr lang="ru-RU" dirty="0"/>
              <a:t>соответствующих изменений в график отпусков и документы по учету отпусков;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 </a:t>
            </a:r>
            <a:r>
              <a:rPr lang="ru-RU" dirty="0"/>
              <a:t>перерасчете заработной платы в связи с отзывом из отпуска.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69634" name="Picture 2" descr="H:\Кадр.делопроизводство\176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2285984" cy="207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Замена ежегодного оплачиваемого отпуска денежной компенсацией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5785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По письменному заявлению работника денежной компенсацией может быть заменена:</a:t>
            </a:r>
          </a:p>
          <a:p>
            <a:pPr lvl="0"/>
            <a:r>
              <a:rPr lang="ru-RU" dirty="0"/>
              <a:t>часть ежегодного оплачиваемого отпуска, превышающая 28 календарных дней;</a:t>
            </a:r>
          </a:p>
          <a:p>
            <a:pPr lvl="0"/>
            <a:r>
              <a:rPr lang="ru-RU" dirty="0"/>
              <a:t>часть каждого ежегодного оплачиваемого отпуска, превышающая 28 календарных дней, или любое количество дней из этой части при </a:t>
            </a:r>
            <a:r>
              <a:rPr lang="ru-RU" dirty="0" smtClean="0"/>
              <a:t>суммировании </a:t>
            </a:r>
            <a:r>
              <a:rPr lang="ru-RU" dirty="0"/>
              <a:t>ежегодных оплачиваемых отпусков или перенесении ежегодного оплачиваемого отпуска на следующий рабочий год.</a:t>
            </a:r>
          </a:p>
          <a:p>
            <a:pPr algn="ctr">
              <a:buNone/>
            </a:pPr>
            <a:r>
              <a:rPr lang="ru-RU" dirty="0"/>
              <a:t>Инициатором замены части ежегодного оплачиваемого отпуска </a:t>
            </a:r>
            <a:r>
              <a:rPr lang="ru-RU" dirty="0" smtClean="0"/>
              <a:t>денежной </a:t>
            </a:r>
            <a:r>
              <a:rPr lang="ru-RU" dirty="0"/>
              <a:t>компенсацией может быть только работник. </a:t>
            </a:r>
            <a:endParaRPr lang="ru-RU" dirty="0" smtClean="0"/>
          </a:p>
          <a:p>
            <a:pPr algn="ctr">
              <a:buNone/>
            </a:pPr>
            <a:r>
              <a:rPr lang="ru-RU" i="1" dirty="0" smtClean="0"/>
              <a:t>В </a:t>
            </a:r>
            <a:r>
              <a:rPr lang="ru-RU" i="1" dirty="0"/>
              <a:t>то же время следует иметь в виду, что замена отпуска денежной компенсацией является правом, а не обязанностью работодателя</a:t>
            </a:r>
            <a:r>
              <a:rPr lang="ru-RU" i="1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Получаем </a:t>
            </a:r>
            <a:r>
              <a:rPr lang="ru-RU" dirty="0"/>
              <a:t>письменное заявление работника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о </a:t>
            </a:r>
            <a:r>
              <a:rPr lang="ru-RU" dirty="0"/>
              <a:t>замене части ежегодного оплачиваемого отпуска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денежной </a:t>
            </a:r>
            <a:r>
              <a:rPr lang="ru-RU" dirty="0"/>
              <a:t>компенсацией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/>
              <a:t>Издаем приказ (распоряжение) о замене </a:t>
            </a:r>
            <a:r>
              <a:rPr lang="ru-RU" dirty="0" smtClean="0"/>
              <a:t>части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ежегодного оплачиваемого отпуска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денежной </a:t>
            </a:r>
            <a:r>
              <a:rPr lang="ru-RU" dirty="0"/>
              <a:t>компенсацией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68610" name="Picture 2" descr="H:\Кадр.делопроизводство\0000009638-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429132"/>
            <a:ext cx="2286016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права на отпуск при увольнении работника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5257808" cy="469742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При увольнении работнику выплачивается денежная компенсация за все неиспользованные отпуска.</a:t>
            </a:r>
          </a:p>
          <a:p>
            <a:pPr>
              <a:buNone/>
            </a:pPr>
            <a:r>
              <a:rPr lang="ru-RU" dirty="0"/>
              <a:t>По письменному заявлению работника неиспользованные отпуска могут быть предоставлены ему с последующим увольнением (за исключением </a:t>
            </a:r>
            <a:r>
              <a:rPr lang="ru-RU" dirty="0" smtClean="0"/>
              <a:t>случаев </a:t>
            </a:r>
            <a:r>
              <a:rPr lang="ru-RU" dirty="0"/>
              <a:t>увольнения за виновные действия). При этом днем увольнения считается последний день отпуска.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7586" name="Picture 2" descr="H:\Кадр.делопроизводство\783449F3490F8E4249E9DE2BAA2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928802"/>
            <a:ext cx="3138474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Получаем письменное заявление работника о предоставлении отпуска с последующим увольнением</a:t>
            </a:r>
          </a:p>
          <a:p>
            <a:pPr>
              <a:buNone/>
            </a:pPr>
            <a:r>
              <a:rPr lang="ru-RU" dirty="0"/>
              <a:t>Работодатель имеет право предоставить работнику неиспользованные отпуска с последующим увольнением только по инициативе работника.</a:t>
            </a:r>
          </a:p>
          <a:p>
            <a:pPr>
              <a:buNone/>
            </a:pPr>
            <a:r>
              <a:rPr lang="ru-RU" dirty="0"/>
              <a:t>Инициатива работника по предоставлению ему неиспользованных отпусков с последующим увольнением выражается в </a:t>
            </a:r>
            <a:r>
              <a:rPr lang="ru-RU" i="1" dirty="0"/>
              <a:t>заявлении</a:t>
            </a:r>
            <a:r>
              <a:rPr lang="ru-RU" i="1" dirty="0" smtClean="0"/>
              <a:t>.</a:t>
            </a:r>
            <a:r>
              <a:rPr lang="ru-RU" dirty="0"/>
              <a:t> </a:t>
            </a:r>
          </a:p>
          <a:p>
            <a:r>
              <a:rPr lang="ru-RU" dirty="0"/>
              <a:t>Зарегистрировать заявление работника</a:t>
            </a:r>
          </a:p>
          <a:p>
            <a:pPr>
              <a:buNone/>
            </a:pPr>
            <a:r>
              <a:rPr lang="ru-RU" dirty="0"/>
              <a:t>Заявление работника о предоставлении неиспользованных отпусков с </a:t>
            </a:r>
            <a:r>
              <a:rPr lang="ru-RU" dirty="0" smtClean="0"/>
              <a:t>последующим </a:t>
            </a:r>
            <a:r>
              <a:rPr lang="ru-RU" dirty="0"/>
              <a:t>увольнением должно быть надлежащим образом зарегистрировано в специальной учетной форме, например в </a:t>
            </a:r>
            <a:r>
              <a:rPr lang="ru-RU" i="1" dirty="0"/>
              <a:t>Журнале регистрации заявлений работников. </a:t>
            </a:r>
            <a:endParaRPr lang="ru-RU" dirty="0"/>
          </a:p>
          <a:p>
            <a:r>
              <a:rPr lang="ru-RU" dirty="0"/>
              <a:t>Рассмотреть заявление работника</a:t>
            </a:r>
          </a:p>
          <a:p>
            <a:pPr>
              <a:buNone/>
            </a:pPr>
            <a:r>
              <a:rPr lang="ru-RU" dirty="0"/>
              <a:t>При увольнении в связи с истечением срока трудового договора отпуск с </a:t>
            </a:r>
            <a:r>
              <a:rPr lang="ru-RU" dirty="0" smtClean="0"/>
              <a:t>последующим </a:t>
            </a:r>
            <a:r>
              <a:rPr lang="ru-RU" dirty="0"/>
              <a:t>увольнением может предоставляться и тогда, когда время отпуска полностью или частично выходит за пределы срока этого договора. В этом случае днем увольнения также считается последний день отпуска.</a:t>
            </a:r>
          </a:p>
          <a:p>
            <a:pPr>
              <a:buNone/>
            </a:pPr>
            <a:r>
              <a:rPr lang="ru-RU" dirty="0"/>
              <a:t>При согласии работодателя на отпуск с последующим увольнением на </a:t>
            </a:r>
            <a:r>
              <a:rPr lang="ru-RU" dirty="0" smtClean="0"/>
              <a:t>заявлении </a:t>
            </a:r>
            <a:r>
              <a:rPr lang="ru-RU" dirty="0"/>
              <a:t>ставится резолюция о подготовке проектов приказа о предоставлении отпуска работнику (форма № Т-6) и приказа о прекращении трудового договора с работником (форма № Т-8).</a:t>
            </a:r>
          </a:p>
          <a:p>
            <a:pPr>
              <a:buNone/>
            </a:pPr>
            <a:r>
              <a:rPr lang="ru-RU" dirty="0" smtClean="0"/>
              <a:t>2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Издаем приказ (распоряжение) о предоставлении отпуска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Издаем приказ (распоряжение) об увольнении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работника</a:t>
            </a:r>
          </a:p>
          <a:p>
            <a:pPr>
              <a:buNone/>
            </a:pPr>
            <a:r>
              <a:rPr lang="ru-RU" dirty="0"/>
              <a:t>Приказ об увольнении работника в этом случае </a:t>
            </a:r>
            <a:r>
              <a:rPr lang="ru-RU" dirty="0" smtClean="0"/>
              <a:t>издается в </a:t>
            </a:r>
            <a:r>
              <a:rPr lang="ru-RU" dirty="0"/>
              <a:t>последний рабочий день перед отпуском.</a:t>
            </a:r>
          </a:p>
          <a:p>
            <a:pPr>
              <a:buNone/>
            </a:pPr>
            <a:r>
              <a:rPr lang="ru-RU" dirty="0"/>
              <a:t>В последний рабочий день перед отпуском работодатель обязан </a:t>
            </a:r>
            <a:r>
              <a:rPr lang="ru-RU" dirty="0" smtClean="0"/>
              <a:t>выдать </a:t>
            </a:r>
            <a:r>
              <a:rPr lang="ru-RU" dirty="0"/>
              <a:t>работнику трудовую книжку и произвести с ним расчет в соответствии со ст. 140 ТК РФ. </a:t>
            </a:r>
            <a:r>
              <a:rPr lang="ru-RU" b="1" dirty="0"/>
              <a:t>Датой увольнения будет дата последнего дня отпуска.</a:t>
            </a:r>
          </a:p>
          <a:p>
            <a:pPr>
              <a:buNone/>
            </a:pPr>
            <a:r>
              <a:rPr lang="ru-RU" dirty="0"/>
              <a:t>В последний рабочий день перед отпуском оформляется </a:t>
            </a:r>
            <a:r>
              <a:rPr lang="ru-RU" i="1" dirty="0"/>
              <a:t>личная карточка </a:t>
            </a:r>
            <a:r>
              <a:rPr lang="ru-RU" dirty="0"/>
              <a:t>(форма №Т-2).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При </a:t>
            </a:r>
            <a:r>
              <a:rPr lang="ru-RU" dirty="0"/>
              <a:t>предоставлении отпуска с последующим увольнением при </a:t>
            </a:r>
            <a:r>
              <a:rPr lang="ru-RU" dirty="0" smtClean="0"/>
              <a:t>расторжении </a:t>
            </a:r>
            <a:r>
              <a:rPr lang="ru-RU" dirty="0"/>
              <a:t>трудового договора по инициативе работника последний имеет право отозвать свое заявление об увольнении до дня начала отпуска, если на его место не приглашен в порядке перевода другой работник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3000396" cy="569755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Конвенция от оплачиваемых отпусках №132</a:t>
            </a:r>
          </a:p>
          <a:p>
            <a:pPr>
              <a:buNone/>
            </a:pPr>
            <a:r>
              <a:rPr lang="ru-RU" dirty="0" smtClean="0"/>
              <a:t>Принята на Генеральной конференции Международной организации труда в Женеве 24.06.1970г.</a:t>
            </a:r>
          </a:p>
          <a:p>
            <a:pPr>
              <a:buNone/>
            </a:pPr>
            <a:r>
              <a:rPr lang="ru-RU" dirty="0" smtClean="0"/>
              <a:t>1.07.2010 Президент РФ подписал ФЗ № 139-ФЗ о присоединении к данному документу.</a:t>
            </a:r>
          </a:p>
          <a:p>
            <a:pPr>
              <a:buNone/>
            </a:pPr>
            <a:r>
              <a:rPr lang="ru-RU" dirty="0" smtClean="0"/>
              <a:t>Вступил в силу 01.07.2011г. </a:t>
            </a:r>
          </a:p>
          <a:p>
            <a:pPr>
              <a:buNone/>
            </a:pPr>
            <a:r>
              <a:rPr lang="ru-RU" dirty="0" smtClean="0"/>
              <a:t>Положения Конвенции применяются ко всем работающим по найму, кроме моряков.</a:t>
            </a:r>
            <a:endParaRPr lang="ru-RU" dirty="0"/>
          </a:p>
        </p:txBody>
      </p:sp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2714612" y="-503238"/>
          <a:ext cx="6413513" cy="7575576"/>
        </p:xfrm>
        <a:graphic>
          <a:graphicData uri="http://schemas.openxmlformats.org/presentationml/2006/ole">
            <p:oleObj spid="_x0000_s10242" name="Document" r:id="rId3" imgW="6158529" imgH="6844189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591187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Ежедневный (междусменный) отдых </a:t>
            </a:r>
            <a:r>
              <a:rPr lang="ru-RU" dirty="0"/>
              <a:t>- это время с момента </a:t>
            </a:r>
            <a:r>
              <a:rPr lang="ru-RU" dirty="0" smtClean="0"/>
              <a:t>окончания </a:t>
            </a:r>
            <a:r>
              <a:rPr lang="ru-RU" dirty="0"/>
              <a:t>работы и до ее начала в следующий день (смену). Его продолжительность определяется Правилами внутреннего трудового распорядка или графиком сменности и зависит от длительности ежедневной работы и перерыва для </a:t>
            </a:r>
            <a:r>
              <a:rPr lang="ru-RU" dirty="0" smtClean="0"/>
              <a:t>отдыха </a:t>
            </a:r>
            <a:r>
              <a:rPr lang="ru-RU" dirty="0"/>
              <a:t>и питания.</a:t>
            </a:r>
          </a:p>
          <a:p>
            <a:pPr>
              <a:buNone/>
            </a:pPr>
            <a:r>
              <a:rPr lang="ru-RU" dirty="0" smtClean="0"/>
              <a:t>Для </a:t>
            </a:r>
            <a:r>
              <a:rPr lang="ru-RU" dirty="0"/>
              <a:t>работников </a:t>
            </a:r>
            <a:r>
              <a:rPr lang="ru-RU" dirty="0" smtClean="0"/>
              <a:t>отдельных  </a:t>
            </a:r>
            <a:r>
              <a:rPr lang="ru-RU" dirty="0"/>
              <a:t>отраслей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минимальная </a:t>
            </a:r>
            <a:r>
              <a:rPr lang="ru-RU" dirty="0"/>
              <a:t>продолжительность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ежедневного </a:t>
            </a:r>
            <a:r>
              <a:rPr lang="ru-RU" dirty="0"/>
              <a:t>(междусменного)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отдыха </a:t>
            </a:r>
            <a:r>
              <a:rPr lang="ru-RU" dirty="0"/>
              <a:t>установлена </a:t>
            </a:r>
            <a:r>
              <a:rPr lang="ru-RU" dirty="0" smtClean="0"/>
              <a:t>специальными </a:t>
            </a:r>
          </a:p>
          <a:p>
            <a:pPr>
              <a:buNone/>
            </a:pPr>
            <a:r>
              <a:rPr lang="ru-RU" dirty="0" smtClean="0"/>
              <a:t>Нормативными правовыми актами.</a:t>
            </a: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Так</a:t>
            </a:r>
            <a:r>
              <a:rPr lang="ru-RU" dirty="0"/>
              <a:t>, в соответствии с п. 6 Положения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об </a:t>
            </a:r>
            <a:r>
              <a:rPr lang="ru-RU" dirty="0"/>
              <a:t>особенностях режима рабочего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времени </a:t>
            </a:r>
            <a:r>
              <a:rPr lang="ru-RU" dirty="0"/>
              <a:t>и времени отдыха, условий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труда </a:t>
            </a:r>
            <a:r>
              <a:rPr lang="ru-RU" dirty="0"/>
              <a:t>отдельных категорий работников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железнодорожного </a:t>
            </a:r>
            <a:r>
              <a:rPr lang="ru-RU" dirty="0"/>
              <a:t>транспорта,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непосредственно </a:t>
            </a:r>
            <a:r>
              <a:rPr lang="ru-RU" dirty="0"/>
              <a:t>связанных с движением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поездов</a:t>
            </a:r>
            <a:r>
              <a:rPr lang="ru-RU" dirty="0"/>
              <a:t>, </a:t>
            </a:r>
            <a:r>
              <a:rPr lang="ru-RU" i="1" dirty="0"/>
              <a:t>утв. приказом МПС России 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от </a:t>
            </a:r>
            <a:r>
              <a:rPr lang="ru-RU" i="1" dirty="0"/>
              <a:t>05.03.04 №7, </a:t>
            </a:r>
            <a:r>
              <a:rPr lang="ru-RU" dirty="0"/>
              <a:t>ежедневный </a:t>
            </a:r>
            <a:r>
              <a:rPr lang="ru-RU" dirty="0" smtClean="0"/>
              <a:t>отдых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указанных работников не может быть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менее </a:t>
            </a:r>
            <a:r>
              <a:rPr lang="ru-RU" dirty="0"/>
              <a:t>12 часов.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2769" name="Picture 1" descr="H:\Кадр.делопроизводство\84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14488"/>
            <a:ext cx="3786214" cy="4486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591187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Всем работникам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предоставляются выходные дни (еженедельный непрерывный отдых).</a:t>
            </a: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При </a:t>
            </a:r>
            <a:r>
              <a:rPr lang="ru-RU" dirty="0"/>
              <a:t>пятидневной рабочей неделе работникам предоставляются два выходных дня в неделю, при шестидневной рабочей неделе - один выходной день.</a:t>
            </a:r>
          </a:p>
          <a:p>
            <a:pPr>
              <a:buNone/>
            </a:pPr>
            <a:r>
              <a:rPr lang="ru-RU" dirty="0"/>
              <a:t>Общим выходным днем является воскресенье. Второй выходной день при пятидневной рабочей неделе устанавливается коллективным договором или Правилами внутреннего трудового распорядка. Оба выходных дня </a:t>
            </a:r>
            <a:r>
              <a:rPr lang="ru-RU" dirty="0" smtClean="0"/>
              <a:t>предоставляются</a:t>
            </a:r>
            <a:r>
              <a:rPr lang="ru-RU" dirty="0"/>
              <a:t>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как </a:t>
            </a:r>
            <a:r>
              <a:rPr lang="ru-RU" dirty="0"/>
              <a:t>правило, подряд.</a:t>
            </a:r>
          </a:p>
          <a:p>
            <a:pPr>
              <a:buNone/>
            </a:pPr>
            <a:r>
              <a:rPr lang="ru-RU" dirty="0"/>
              <a:t>У работодателей, приостановка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работы </a:t>
            </a:r>
            <a:r>
              <a:rPr lang="ru-RU" dirty="0"/>
              <a:t>у которых в выходные дни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невозможна </a:t>
            </a:r>
            <a:r>
              <a:rPr lang="ru-RU" dirty="0"/>
              <a:t>по </a:t>
            </a:r>
            <a:r>
              <a:rPr lang="ru-RU" dirty="0" smtClean="0"/>
              <a:t>производственно-</a:t>
            </a:r>
          </a:p>
          <a:p>
            <a:pPr>
              <a:buNone/>
            </a:pPr>
            <a:r>
              <a:rPr lang="ru-RU" dirty="0" smtClean="0"/>
              <a:t>техническим </a:t>
            </a:r>
            <a:r>
              <a:rPr lang="ru-RU" dirty="0"/>
              <a:t>и организационным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условиям</a:t>
            </a:r>
            <a:r>
              <a:rPr lang="ru-RU" dirty="0"/>
              <a:t>, выходные дни </a:t>
            </a:r>
            <a:r>
              <a:rPr lang="ru-RU" dirty="0" smtClean="0"/>
              <a:t>предоставляются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в различные дни недели </a:t>
            </a:r>
            <a:r>
              <a:rPr lang="ru-RU" dirty="0" smtClean="0"/>
              <a:t>поочередно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каждой группе работников согласно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Правилам </a:t>
            </a:r>
            <a:r>
              <a:rPr lang="ru-RU" dirty="0"/>
              <a:t>внутреннего трудового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распорядка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31745" name="Picture 1" descr="H:\Кадр.делопроизводство\dd63a6d55b23907fde4e7da7688ce119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786058"/>
            <a:ext cx="3357586" cy="32861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Нерабочими праздничными днями </a:t>
            </a:r>
            <a:r>
              <a:rPr lang="ru-RU" dirty="0"/>
              <a:t>в РФ являются:</a:t>
            </a:r>
          </a:p>
          <a:p>
            <a:r>
              <a:rPr lang="ru-RU" dirty="0"/>
              <a:t>1, 2, 3, 4 </a:t>
            </a:r>
            <a:r>
              <a:rPr lang="ru-RU" dirty="0" smtClean="0"/>
              <a:t>, 5, 6 и 8 </a:t>
            </a:r>
            <a:r>
              <a:rPr lang="ru-RU" dirty="0"/>
              <a:t>января - Новогодние каникулы;</a:t>
            </a:r>
          </a:p>
          <a:p>
            <a:r>
              <a:rPr lang="ru-RU" dirty="0" smtClean="0"/>
              <a:t>7  января </a:t>
            </a:r>
            <a:r>
              <a:rPr lang="ru-RU" dirty="0"/>
              <a:t>- Рождество Христово;</a:t>
            </a:r>
          </a:p>
          <a:p>
            <a:r>
              <a:rPr lang="ru-RU" dirty="0"/>
              <a:t>23 февраля - День защитника Отечества;</a:t>
            </a:r>
          </a:p>
          <a:p>
            <a:pPr lvl="0"/>
            <a:r>
              <a:rPr lang="ru-RU" dirty="0" smtClean="0"/>
              <a:t>8 марта </a:t>
            </a:r>
            <a:r>
              <a:rPr lang="ru-RU" dirty="0"/>
              <a:t>- Международный женский день; </a:t>
            </a:r>
            <a:endParaRPr lang="ru-RU" dirty="0" smtClean="0"/>
          </a:p>
          <a:p>
            <a:pPr lvl="0"/>
            <a:r>
              <a:rPr lang="ru-RU" dirty="0" smtClean="0"/>
              <a:t>1 </a:t>
            </a:r>
            <a:r>
              <a:rPr lang="ru-RU" dirty="0"/>
              <a:t>мая - Праздник весны и труда;</a:t>
            </a:r>
          </a:p>
          <a:p>
            <a:pPr lvl="0"/>
            <a:r>
              <a:rPr lang="ru-RU" dirty="0" smtClean="0"/>
              <a:t>9 мая </a:t>
            </a:r>
            <a:r>
              <a:rPr lang="ru-RU" dirty="0"/>
              <a:t>- День Победы; </a:t>
            </a:r>
            <a:endParaRPr lang="ru-RU" dirty="0" smtClean="0"/>
          </a:p>
          <a:p>
            <a:pPr lvl="0"/>
            <a:r>
              <a:rPr lang="ru-RU" dirty="0" smtClean="0"/>
              <a:t>12 </a:t>
            </a:r>
            <a:r>
              <a:rPr lang="ru-RU" dirty="0"/>
              <a:t>июня - День России;</a:t>
            </a:r>
          </a:p>
          <a:p>
            <a:r>
              <a:rPr lang="ru-RU" dirty="0"/>
              <a:t>4 ноября - День народного единства.</a:t>
            </a:r>
          </a:p>
          <a:p>
            <a:pPr>
              <a:buNone/>
            </a:pPr>
            <a:r>
              <a:rPr lang="ru-RU" dirty="0"/>
              <a:t>В целях рационального использования работниками выходных и </a:t>
            </a:r>
            <a:r>
              <a:rPr lang="ru-RU" dirty="0" smtClean="0"/>
              <a:t>нерабочих </a:t>
            </a:r>
            <a:r>
              <a:rPr lang="ru-RU" dirty="0"/>
              <a:t>праздничных дней Правительство РФ вправе переносить выходные дни на другие дни. При этом нормативный правовой акт Правительства РФ о переносе выходных дней на другие дни в очередном календарном году </a:t>
            </a:r>
            <a:r>
              <a:rPr lang="ru-RU" dirty="0" smtClean="0"/>
              <a:t>подлежит </a:t>
            </a:r>
            <a:r>
              <a:rPr lang="ru-RU" dirty="0"/>
              <a:t>официальному опубликованию </a:t>
            </a:r>
            <a:r>
              <a:rPr lang="ru-RU" i="1" dirty="0"/>
              <a:t>не позднее чем за месяц </a:t>
            </a:r>
            <a:r>
              <a:rPr lang="ru-RU" dirty="0"/>
              <a:t>до наступления соответствующего календарного года. Принятие нормативных правовых актов о переносе выходных дней на другие дни в течение календарного года </a:t>
            </a:r>
            <a:r>
              <a:rPr lang="ru-RU" dirty="0" smtClean="0"/>
              <a:t>допускается </a:t>
            </a:r>
            <a:r>
              <a:rPr lang="ru-RU" dirty="0"/>
              <a:t>при условии официального опубликования указанных актов </a:t>
            </a:r>
            <a:r>
              <a:rPr lang="ru-RU" i="1" dirty="0"/>
              <a:t>не позднее чем за два месяца </a:t>
            </a:r>
            <a:r>
              <a:rPr lang="ru-RU" dirty="0"/>
              <a:t>до календарной даты устанавливаемого выходного дня</a:t>
            </a:r>
            <a:r>
              <a:rPr lang="ru-RU" dirty="0" smtClean="0"/>
              <a:t>. (Ст. 112 ТК РФ)</a:t>
            </a:r>
            <a:endParaRPr lang="ru-RU" dirty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Работа </a:t>
            </a:r>
            <a:r>
              <a:rPr lang="ru-RU" dirty="0"/>
              <a:t>в выходные и нерабочие праздничные дни запрещается, за </a:t>
            </a:r>
            <a:r>
              <a:rPr lang="ru-RU" dirty="0" smtClean="0"/>
              <a:t>исключением </a:t>
            </a:r>
            <a:r>
              <a:rPr lang="ru-RU" dirty="0"/>
              <a:t>случаев, предусмотренных ТК РФ.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22" name="Picture 2" descr="H:\Кадр.делопроизводство\88cc56d8f02b5670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28604"/>
            <a:ext cx="292895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отпусков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214422"/>
            <a:ext cx="4071966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ОТПУСК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571744"/>
            <a:ext cx="3714776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ежегодные основные оплачиваемые (ст. 115 ТК РФ)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2571744"/>
            <a:ext cx="3357586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ежегодные дополнительные оплачиваемые (ст. 116 ТК </a:t>
            </a:r>
            <a:r>
              <a:rPr lang="ru-RU" dirty="0" smtClean="0"/>
              <a:t>РФ)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4000504"/>
            <a:ext cx="3929090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без сохранения заработной </a:t>
            </a:r>
            <a:r>
              <a:rPr lang="ru-RU" dirty="0" smtClean="0"/>
              <a:t>платы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(ст. 128 ТК </a:t>
            </a:r>
            <a:r>
              <a:rPr lang="ru-RU" dirty="0" smtClean="0"/>
              <a:t>РФ)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4" idx="2"/>
            <a:endCxn id="5" idx="0"/>
          </p:cNvCxnSpPr>
          <p:nvPr/>
        </p:nvCxnSpPr>
        <p:spPr>
          <a:xfrm rot="5400000">
            <a:off x="2946786" y="1053687"/>
            <a:ext cx="714380" cy="23217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  <a:endCxn id="6" idx="0"/>
          </p:cNvCxnSpPr>
          <p:nvPr/>
        </p:nvCxnSpPr>
        <p:spPr>
          <a:xfrm rot="16200000" flipH="1">
            <a:off x="5500694" y="821513"/>
            <a:ext cx="714380" cy="27860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  <a:endCxn id="7" idx="0"/>
          </p:cNvCxnSpPr>
          <p:nvPr/>
        </p:nvCxnSpPr>
        <p:spPr>
          <a:xfrm rot="16200000" flipH="1">
            <a:off x="3536149" y="2786058"/>
            <a:ext cx="214314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7" name="Picture 1" descr="H:\Кадр.делопроизводство\1828379_thumb_a82fd1983c4cbc306c20fbe2a9370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786322"/>
            <a:ext cx="6215106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/>
              <a:t>Работникам предоставляются ежегодные оплачиваемые отпуска с </a:t>
            </a:r>
            <a:r>
              <a:rPr lang="ru-RU" dirty="0" smtClean="0"/>
              <a:t>сохранением </a:t>
            </a:r>
            <a:r>
              <a:rPr lang="ru-RU" dirty="0"/>
              <a:t>места работы (должности) и среднего заработка.</a:t>
            </a:r>
          </a:p>
          <a:p>
            <a:pPr>
              <a:buNone/>
            </a:pPr>
            <a:r>
              <a:rPr lang="ru-RU" dirty="0"/>
              <a:t>По общему правилу продолжительность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ежегодного основного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оплачиваемого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отпуска</a:t>
            </a:r>
            <a:r>
              <a:rPr lang="ru-RU" dirty="0"/>
              <a:t> </a:t>
            </a:r>
            <a:r>
              <a:rPr lang="ru-RU" i="1" dirty="0"/>
              <a:t>28 календарных дней.</a:t>
            </a:r>
            <a:endParaRPr lang="ru-RU" dirty="0"/>
          </a:p>
          <a:p>
            <a:pPr>
              <a:buNone/>
            </a:pPr>
            <a:r>
              <a:rPr lang="ru-RU" dirty="0"/>
              <a:t>Ежегодный основной оплачиваемый отпуск продолжительностью </a:t>
            </a:r>
            <a:r>
              <a:rPr lang="ru-RU" i="1" dirty="0" smtClean="0"/>
              <a:t>более 28 </a:t>
            </a:r>
            <a:r>
              <a:rPr lang="ru-RU" i="1" dirty="0"/>
              <a:t>календарных дней </a:t>
            </a:r>
            <a:r>
              <a:rPr lang="ru-RU" dirty="0"/>
              <a:t>(удлиненный основной отпуск) предоставляется работникам в соответствии с ТК РФ и иными федеральными законами.</a:t>
            </a:r>
          </a:p>
          <a:p>
            <a:pPr>
              <a:buNone/>
            </a:pPr>
            <a:r>
              <a:rPr lang="ru-RU" dirty="0"/>
              <a:t>Так, работникам в возрасте до 18 лет в соответствии со ст. 267 ТК РФ предоставляется ежегодный основной оплачиваемый отпуск </a:t>
            </a:r>
            <a:r>
              <a:rPr lang="ru-RU" dirty="0" smtClean="0"/>
              <a:t>продолжительностью </a:t>
            </a:r>
            <a:r>
              <a:rPr lang="ru-RU" dirty="0"/>
              <a:t>31 календарный день.</a:t>
            </a:r>
          </a:p>
          <a:p>
            <a:pPr>
              <a:buNone/>
            </a:pPr>
            <a:r>
              <a:rPr lang="ru-RU" dirty="0"/>
              <a:t>Продолжительность ежегодного оплачиваемого отпуска работающих инвалидов независимо от группы инвалидности в соответствии со ст. </a:t>
            </a:r>
            <a:r>
              <a:rPr lang="ru-RU" dirty="0" smtClean="0"/>
              <a:t>23 </a:t>
            </a:r>
            <a:r>
              <a:rPr lang="ru-RU" i="1" dirty="0" smtClean="0"/>
              <a:t>Федерального </a:t>
            </a:r>
            <a:r>
              <a:rPr lang="ru-RU" i="1" dirty="0"/>
              <a:t>закона от 24.11.95 № 181-ФЗ «О социальной защите инвалидов в Российской Федерации» </a:t>
            </a:r>
            <a:r>
              <a:rPr lang="ru-RU" dirty="0"/>
              <a:t>составляет </a:t>
            </a:r>
            <a:r>
              <a:rPr lang="ru-RU" dirty="0">
                <a:solidFill>
                  <a:schemeClr val="accent1"/>
                </a:solidFill>
              </a:rPr>
              <a:t>не менее 30 календарных дней.</a:t>
            </a:r>
          </a:p>
          <a:p>
            <a:pPr>
              <a:buNone/>
            </a:pPr>
            <a:r>
              <a:rPr lang="ru-RU" dirty="0"/>
              <a:t>Удлиненными отпусками продолжительностью 42 и 56 календарных дней пользуются работники образовательных учреждений в соответствии с </a:t>
            </a:r>
            <a:r>
              <a:rPr lang="ru-RU" i="1" dirty="0" smtClean="0"/>
              <a:t>постановлением </a:t>
            </a:r>
            <a:r>
              <a:rPr lang="ru-RU" i="1" dirty="0"/>
              <a:t>Правительства РФ от </a:t>
            </a:r>
            <a:r>
              <a:rPr lang="ru-RU" i="1" dirty="0" smtClean="0"/>
              <a:t>14.05.15 </a:t>
            </a:r>
            <a:r>
              <a:rPr lang="ru-RU" i="1" dirty="0"/>
              <a:t>№ </a:t>
            </a:r>
            <a:r>
              <a:rPr lang="ru-RU" i="1" dirty="0" smtClean="0"/>
              <a:t>466  </a:t>
            </a:r>
            <a:r>
              <a:rPr lang="ru-RU" i="1" dirty="0"/>
              <a:t>«О </a:t>
            </a:r>
            <a:r>
              <a:rPr lang="ru-RU" i="1" dirty="0" smtClean="0"/>
              <a:t>ежегодных основных удлиненных оплачиваемых отпусках» </a:t>
            </a:r>
            <a:r>
              <a:rPr lang="ru-RU" dirty="0"/>
              <a:t>и т.д.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642942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В соответствии со ст. 121 ТК РФ в стаж работы, дающий право на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ежегодный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основной оплачиваемый отпуск, включаются:</a:t>
            </a:r>
          </a:p>
          <a:p>
            <a:pPr lvl="0"/>
            <a:r>
              <a:rPr lang="ru-RU" sz="3600" dirty="0"/>
              <a:t>время фактической работы;</a:t>
            </a:r>
          </a:p>
          <a:p>
            <a:pPr lvl="0"/>
            <a:r>
              <a:rPr lang="ru-RU" sz="3600" dirty="0"/>
              <a:t>время, когда работник фактически не работал, но за ним в соответствии с трудовым законодательством и иными нормативными правовыми </a:t>
            </a:r>
            <a:r>
              <a:rPr lang="ru-RU" sz="3600" dirty="0" smtClean="0"/>
              <a:t>актами</a:t>
            </a:r>
            <a:r>
              <a:rPr lang="ru-RU" sz="3600" dirty="0"/>
              <a:t>, содержащими нормы трудового права, коллективным договором, соглашениями, локальными нормативными актами, трудовым договором сохранялось место работы (должность), в т.ч. время ежегодного </a:t>
            </a:r>
            <a:r>
              <a:rPr lang="ru-RU" sz="3600" dirty="0" smtClean="0"/>
              <a:t>оплачиваемого </a:t>
            </a:r>
            <a:r>
              <a:rPr lang="ru-RU" sz="3600" dirty="0"/>
              <a:t>отпуска, нерабочие праздничные дни, выходные дни и другие предоставляемые работнику дни отдыха;</a:t>
            </a:r>
          </a:p>
          <a:p>
            <a:pPr lvl="0"/>
            <a:r>
              <a:rPr lang="ru-RU" sz="3600" dirty="0"/>
              <a:t>время вынужденного прогула при незаконном увольнении или отстранении от работы и последующем восстановлении на прежней работе;</a:t>
            </a:r>
          </a:p>
          <a:p>
            <a:pPr lvl="0"/>
            <a:r>
              <a:rPr lang="ru-RU" sz="3600" dirty="0"/>
              <a:t>период отстранения от работы работника, не прошедшего обязательный медицинский осмотр (обследование) не по своей вине.</a:t>
            </a:r>
          </a:p>
          <a:p>
            <a:pPr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стаж работы, дающий право на ежегодный основной оплачиваемый отпуск, 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включаются:</a:t>
            </a:r>
          </a:p>
          <a:p>
            <a:pPr lvl="0"/>
            <a:r>
              <a:rPr lang="ru-RU" sz="3600" dirty="0"/>
              <a:t>время отсутствия работника на работе без </a:t>
            </a: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уважительных </a:t>
            </a:r>
            <a:r>
              <a:rPr lang="ru-RU" sz="3600" dirty="0"/>
              <a:t>причин, в т.ч. вследствие его отстранения </a:t>
            </a: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от </a:t>
            </a:r>
            <a:r>
              <a:rPr lang="ru-RU" sz="3600" dirty="0"/>
              <a:t>работы в случаях, предусмотренных ст. 76 ТК РФ;</a:t>
            </a:r>
          </a:p>
          <a:p>
            <a:pPr lvl="0"/>
            <a:r>
              <a:rPr lang="ru-RU" sz="3600" dirty="0"/>
              <a:t>время отпусков по уходу за ребенком до достижения </a:t>
            </a: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им </a:t>
            </a:r>
            <a:r>
              <a:rPr lang="ru-RU" sz="3600" dirty="0"/>
              <a:t>установленного законом возраста;</a:t>
            </a:r>
          </a:p>
          <a:p>
            <a:pPr lvl="0"/>
            <a:r>
              <a:rPr lang="ru-RU" sz="3600" dirty="0"/>
              <a:t>время предоставляемых по просьбе работника </a:t>
            </a: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отпусков </a:t>
            </a:r>
            <a:r>
              <a:rPr lang="ru-RU" sz="3600" dirty="0"/>
              <a:t>без сохранения заработной платы, если их </a:t>
            </a: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общая </a:t>
            </a:r>
            <a:r>
              <a:rPr lang="ru-RU" sz="3600" dirty="0"/>
              <a:t>продолжительность превышает </a:t>
            </a:r>
            <a:endParaRPr lang="ru-RU" sz="3600" dirty="0" smtClean="0"/>
          </a:p>
          <a:p>
            <a:pPr lvl="0">
              <a:buNone/>
            </a:pPr>
            <a:r>
              <a:rPr lang="ru-RU" sz="3600" i="1" dirty="0" smtClean="0"/>
              <a:t>14 </a:t>
            </a:r>
            <a:r>
              <a:rPr lang="ru-RU" sz="3600" i="1" dirty="0"/>
              <a:t>календарных дней </a:t>
            </a:r>
            <a:r>
              <a:rPr lang="ru-RU" sz="3600" dirty="0"/>
              <a:t>в течение рабочего года.</a:t>
            </a:r>
          </a:p>
          <a:p>
            <a:endParaRPr lang="ru-RU" dirty="0"/>
          </a:p>
        </p:txBody>
      </p:sp>
      <p:pic>
        <p:nvPicPr>
          <p:cNvPr id="27649" name="Picture 1" descr="H:\Кадр.делопроизводство\6454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12" y="3929066"/>
            <a:ext cx="3428988" cy="2620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4376</Words>
  <Application>Microsoft Office PowerPoint</Application>
  <PresentationFormat>Экран (4:3)</PresentationFormat>
  <Paragraphs>362</Paragraphs>
  <Slides>39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Document</vt:lpstr>
      <vt:lpstr>                                                                                       Преподаватель Выдрина Елена Ювинальевна ВРЕМЯ ОТДЫХА  </vt:lpstr>
      <vt:lpstr>Виды времени отдыха</vt:lpstr>
      <vt:lpstr>Слайд 3</vt:lpstr>
      <vt:lpstr>Слайд 4</vt:lpstr>
      <vt:lpstr>Слайд 5</vt:lpstr>
      <vt:lpstr>Слайд 6</vt:lpstr>
      <vt:lpstr>Виды отпусков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Отпуск без сохранения заработной платы</vt:lpstr>
      <vt:lpstr>Приказ (распоряжение) о предоставлении отпуска работнику, об отмене ранее изданного приказа о предоставлении отпуска, о продлении отпуска, о замене неиспользованного отпуска денежной компенсацией должен быть надлежащим образом оформлен </vt:lpstr>
      <vt:lpstr>Для расчета оплаты отпуска должна быть оформлена записка-расчет о предоставлении отпуска работнику (форма №Т-60) </vt:lpstr>
      <vt:lpstr>Вся информация об отпуске работника должна вноситься в график отпусков (форма №Т-7) </vt:lpstr>
      <vt:lpstr>Учет всех видов отпусков ведется в личной карточке работника (форма №Т-2) </vt:lpstr>
      <vt:lpstr>Предоставление  ежегодного оплачиваемого отпуска</vt:lpstr>
      <vt:lpstr>Вариант 1. Предоставление ежегодного оплачиваемого отпуска в соответствии с графиком отпусков </vt:lpstr>
      <vt:lpstr>Слайд 22</vt:lpstr>
      <vt:lpstr>Слайд 23</vt:lpstr>
      <vt:lpstr>Слайд 24</vt:lpstr>
      <vt:lpstr>Вариант 2. Предоставление ежегодного оплачиваемого отпуска не по графику отпусков </vt:lpstr>
      <vt:lpstr>Получаем от работника заявление о предоставлении отпуска </vt:lpstr>
      <vt:lpstr>Продление ежегодного оплачиваемого отпуска</vt:lpstr>
      <vt:lpstr>Перенесение ежегодного оплачиваемого отпуска</vt:lpstr>
      <vt:lpstr>Вариант. 1 Перенесение ежегодного оплачиваемого отпуска в случаях, предусмотренных в ч. 1 ст. 124 ТК РФ (с учетом пожеланий работника) </vt:lpstr>
      <vt:lpstr>Вариант 2. Перенесение ежегодного оплачиваемого отпуска в случае, когда работнику своевременно не была произведена оплата за время ежегодного оплачиваемого отпуска либо работник был предупрежден о времени начала этого отпуска позднее, чем за две недели до его начала </vt:lpstr>
      <vt:lpstr>Вариант 3. Перенесение ежегодного оплачиваемого отпуска в исключительных случаях, когда предоставление отпуска работнику в текущем рабочем году может неблагоприятно отразиться на нормальном ходе работы организации, индивидуального предпринимателя   </vt:lpstr>
      <vt:lpstr>Разделение ежегодного оплачиваемого  отпуска на части</vt:lpstr>
      <vt:lpstr>Вариант 2. Разделение ежегодного оплачиваемого отпуска на части по инициативе работодателя </vt:lpstr>
      <vt:lpstr>Слайд 34</vt:lpstr>
      <vt:lpstr>Отзыв работника из отпуска</vt:lpstr>
      <vt:lpstr>Замена ежегодного оплачиваемого отпуска денежной компенсацией</vt:lpstr>
      <vt:lpstr>Реализация права на отпуск при увольнении работника</vt:lpstr>
      <vt:lpstr>Слайд 38</vt:lpstr>
      <vt:lpstr>Слайд 39</vt:lpstr>
    </vt:vector>
  </TitlesOfParts>
  <Company>wotk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времени отдыха</dc:title>
  <dc:creator>Елена Ю. Выдрина</dc:creator>
  <cp:lastModifiedBy>EVidrina</cp:lastModifiedBy>
  <cp:revision>93</cp:revision>
  <dcterms:created xsi:type="dcterms:W3CDTF">2013-12-10T12:42:50Z</dcterms:created>
  <dcterms:modified xsi:type="dcterms:W3CDTF">2017-12-19T10:34:11Z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